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432" r:id="rId2"/>
    <p:sldId id="407" r:id="rId3"/>
    <p:sldId id="422" r:id="rId4"/>
    <p:sldId id="258" r:id="rId5"/>
    <p:sldId id="434" r:id="rId6"/>
    <p:sldId id="438" r:id="rId7"/>
    <p:sldId id="406" r:id="rId8"/>
    <p:sldId id="260" r:id="rId9"/>
    <p:sldId id="410" r:id="rId10"/>
    <p:sldId id="269" r:id="rId11"/>
    <p:sldId id="435" r:id="rId12"/>
    <p:sldId id="436" r:id="rId13"/>
    <p:sldId id="424" r:id="rId14"/>
    <p:sldId id="425" r:id="rId15"/>
    <p:sldId id="433" r:id="rId16"/>
    <p:sldId id="427" r:id="rId17"/>
    <p:sldId id="419" r:id="rId18"/>
  </p:sldIdLst>
  <p:sldSz cx="14630400" cy="8229600"/>
  <p:notesSz cx="14630400" cy="82296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646"/>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45" autoAdjust="0"/>
    <p:restoredTop sz="97419" autoAdjust="0"/>
  </p:normalViewPr>
  <p:slideViewPr>
    <p:cSldViewPr snapToGrid="0">
      <p:cViewPr>
        <p:scale>
          <a:sx n="60" d="100"/>
          <a:sy n="60" d="100"/>
        </p:scale>
        <p:origin x="500" y="-288"/>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Goldman" userId="c928678b-fe07-4988-aa9f-fd7ddee9fc20" providerId="ADAL" clId="{CAFA61CA-081F-4833-B3C9-7E55C0CB3E6A}"/>
    <pc:docChg chg="undo custSel addSld delSld modSld">
      <pc:chgData name="Richard Goldman" userId="c928678b-fe07-4988-aa9f-fd7ddee9fc20" providerId="ADAL" clId="{CAFA61CA-081F-4833-B3C9-7E55C0CB3E6A}" dt="2026-08-20T18:33:51.990" v="612" actId="20577"/>
      <pc:docMkLst>
        <pc:docMk/>
      </pc:docMkLst>
      <pc:sldChg chg="modSp mod">
        <pc:chgData name="Richard Goldman" userId="c928678b-fe07-4988-aa9f-fd7ddee9fc20" providerId="ADAL" clId="{CAFA61CA-081F-4833-B3C9-7E55C0CB3E6A}" dt="2026-08-20T17:56:59.191" v="528" actId="14100"/>
        <pc:sldMkLst>
          <pc:docMk/>
          <pc:sldMk cId="0" sldId="258"/>
        </pc:sldMkLst>
        <pc:spChg chg="mod">
          <ac:chgData name="Richard Goldman" userId="c928678b-fe07-4988-aa9f-fd7ddee9fc20" providerId="ADAL" clId="{CAFA61CA-081F-4833-B3C9-7E55C0CB3E6A}" dt="2026-08-20T17:56:59.191" v="528" actId="14100"/>
          <ac:spMkLst>
            <pc:docMk/>
            <pc:sldMk cId="0" sldId="258"/>
            <ac:spMk id="3" creationId="{00000000-0000-0000-0000-000000000000}"/>
          </ac:spMkLst>
        </pc:spChg>
      </pc:sldChg>
      <pc:sldChg chg="addSp delSp modSp mod">
        <pc:chgData name="Richard Goldman" userId="c928678b-fe07-4988-aa9f-fd7ddee9fc20" providerId="ADAL" clId="{CAFA61CA-081F-4833-B3C9-7E55C0CB3E6A}" dt="2026-08-20T18:01:31.563" v="576" actId="20577"/>
        <pc:sldMkLst>
          <pc:docMk/>
          <pc:sldMk cId="0" sldId="260"/>
        </pc:sldMkLst>
        <pc:spChg chg="add del mod">
          <ac:chgData name="Richard Goldman" userId="c928678b-fe07-4988-aa9f-fd7ddee9fc20" providerId="ADAL" clId="{CAFA61CA-081F-4833-B3C9-7E55C0CB3E6A}" dt="2026-08-20T18:01:31.563" v="576" actId="20577"/>
          <ac:spMkLst>
            <pc:docMk/>
            <pc:sldMk cId="0" sldId="260"/>
            <ac:spMk id="5" creationId="{D183C799-897A-60DE-55DF-24048EE73FBE}"/>
          </ac:spMkLst>
        </pc:spChg>
      </pc:sldChg>
      <pc:sldChg chg="addSp delSp modSp mod">
        <pc:chgData name="Richard Goldman" userId="c928678b-fe07-4988-aa9f-fd7ddee9fc20" providerId="ADAL" clId="{CAFA61CA-081F-4833-B3C9-7E55C0CB3E6A}" dt="2026-08-20T18:33:51.990" v="612" actId="20577"/>
        <pc:sldMkLst>
          <pc:docMk/>
          <pc:sldMk cId="0" sldId="269"/>
        </pc:sldMkLst>
        <pc:spChg chg="mod">
          <ac:chgData name="Richard Goldman" userId="c928678b-fe07-4988-aa9f-fd7ddee9fc20" providerId="ADAL" clId="{CAFA61CA-081F-4833-B3C9-7E55C0CB3E6A}" dt="2026-08-20T18:33:51.990" v="612" actId="20577"/>
          <ac:spMkLst>
            <pc:docMk/>
            <pc:sldMk cId="0" sldId="269"/>
            <ac:spMk id="42" creationId="{00000000-0000-0000-0000-000000000000}"/>
          </ac:spMkLst>
        </pc:spChg>
        <pc:spChg chg="add del mod">
          <ac:chgData name="Richard Goldman" userId="c928678b-fe07-4988-aa9f-fd7ddee9fc20" providerId="ADAL" clId="{CAFA61CA-081F-4833-B3C9-7E55C0CB3E6A}" dt="2026-08-20T18:02:07.914" v="583" actId="20577"/>
          <ac:spMkLst>
            <pc:docMk/>
            <pc:sldMk cId="0" sldId="269"/>
            <ac:spMk id="53" creationId="{4D6FE58C-0FF8-2DFA-26EF-FF7784EE2BAE}"/>
          </ac:spMkLst>
        </pc:spChg>
        <pc:graphicFrameChg chg="mod">
          <ac:chgData name="Richard Goldman" userId="c928678b-fe07-4988-aa9f-fd7ddee9fc20" providerId="ADAL" clId="{CAFA61CA-081F-4833-B3C9-7E55C0CB3E6A}" dt="2026-08-19T15:48:43.947" v="307" actId="1076"/>
          <ac:graphicFrameMkLst>
            <pc:docMk/>
            <pc:sldMk cId="0" sldId="269"/>
            <ac:graphicFrameMk id="77" creationId="{3BDEB61A-65CB-FEB7-C12E-FFF6146117D7}"/>
          </ac:graphicFrameMkLst>
        </pc:graphicFrameChg>
        <pc:picChg chg="mod">
          <ac:chgData name="Richard Goldman" userId="c928678b-fe07-4988-aa9f-fd7ddee9fc20" providerId="ADAL" clId="{CAFA61CA-081F-4833-B3C9-7E55C0CB3E6A}" dt="2026-08-19T15:48:30.699" v="304" actId="1076"/>
          <ac:picMkLst>
            <pc:docMk/>
            <pc:sldMk cId="0" sldId="269"/>
            <ac:picMk id="46" creationId="{0C291569-CF6C-882F-FDB6-F2FDF89111C3}"/>
          </ac:picMkLst>
        </pc:picChg>
      </pc:sldChg>
      <pc:sldChg chg="modSp mod">
        <pc:chgData name="Richard Goldman" userId="c928678b-fe07-4988-aa9f-fd7ddee9fc20" providerId="ADAL" clId="{CAFA61CA-081F-4833-B3C9-7E55C0CB3E6A}" dt="2026-08-20T17:58:45.812" v="552" actId="20577"/>
        <pc:sldMkLst>
          <pc:docMk/>
          <pc:sldMk cId="0" sldId="406"/>
        </pc:sldMkLst>
        <pc:spChg chg="mod">
          <ac:chgData name="Richard Goldman" userId="c928678b-fe07-4988-aa9f-fd7ddee9fc20" providerId="ADAL" clId="{CAFA61CA-081F-4833-B3C9-7E55C0CB3E6A}" dt="2026-08-20T17:58:45.812" v="552" actId="20577"/>
          <ac:spMkLst>
            <pc:docMk/>
            <pc:sldMk cId="0" sldId="406"/>
            <ac:spMk id="9" creationId="{A3B17EAF-4380-6342-AC04-7834E58E208E}"/>
          </ac:spMkLst>
        </pc:spChg>
      </pc:sldChg>
      <pc:sldChg chg="addSp delSp modSp mod">
        <pc:chgData name="Richard Goldman" userId="c928678b-fe07-4988-aa9f-fd7ddee9fc20" providerId="ADAL" clId="{CAFA61CA-081F-4833-B3C9-7E55C0CB3E6A}" dt="2026-08-20T18:32:50.570" v="611" actId="20577"/>
        <pc:sldMkLst>
          <pc:docMk/>
          <pc:sldMk cId="1202912572" sldId="410"/>
        </pc:sldMkLst>
        <pc:spChg chg="add del mod">
          <ac:chgData name="Richard Goldman" userId="c928678b-fe07-4988-aa9f-fd7ddee9fc20" providerId="ADAL" clId="{CAFA61CA-081F-4833-B3C9-7E55C0CB3E6A}" dt="2026-08-20T18:01:41.003" v="578" actId="20577"/>
          <ac:spMkLst>
            <pc:docMk/>
            <pc:sldMk cId="1202912572" sldId="410"/>
            <ac:spMk id="6" creationId="{8654DB8E-4575-4DE2-BED5-280E17CC82FC}"/>
          </ac:spMkLst>
        </pc:spChg>
        <pc:graphicFrameChg chg="mod modGraphic">
          <ac:chgData name="Richard Goldman" userId="c928678b-fe07-4988-aa9f-fd7ddee9fc20" providerId="ADAL" clId="{CAFA61CA-081F-4833-B3C9-7E55C0CB3E6A}" dt="2026-08-20T18:32:50.570" v="611" actId="20577"/>
          <ac:graphicFrameMkLst>
            <pc:docMk/>
            <pc:sldMk cId="1202912572" sldId="410"/>
            <ac:graphicFrameMk id="8" creationId="{636985A1-339E-AA40-DD2F-51808E72BE9F}"/>
          </ac:graphicFrameMkLst>
        </pc:graphicFrameChg>
      </pc:sldChg>
      <pc:sldChg chg="modSp mod">
        <pc:chgData name="Richard Goldman" userId="c928678b-fe07-4988-aa9f-fd7ddee9fc20" providerId="ADAL" clId="{CAFA61CA-081F-4833-B3C9-7E55C0CB3E6A}" dt="2026-08-20T18:03:43.783" v="609" actId="6549"/>
        <pc:sldMkLst>
          <pc:docMk/>
          <pc:sldMk cId="3100601118" sldId="419"/>
        </pc:sldMkLst>
        <pc:spChg chg="mod">
          <ac:chgData name="Richard Goldman" userId="c928678b-fe07-4988-aa9f-fd7ddee9fc20" providerId="ADAL" clId="{CAFA61CA-081F-4833-B3C9-7E55C0CB3E6A}" dt="2026-08-20T18:03:43.783" v="609" actId="6549"/>
          <ac:spMkLst>
            <pc:docMk/>
            <pc:sldMk cId="3100601118" sldId="419"/>
            <ac:spMk id="7" creationId="{175A11E8-D582-5AD8-B192-41F02BD73436}"/>
          </ac:spMkLst>
        </pc:spChg>
      </pc:sldChg>
      <pc:sldChg chg="addSp delSp modSp mod">
        <pc:chgData name="Richard Goldman" userId="c928678b-fe07-4988-aa9f-fd7ddee9fc20" providerId="ADAL" clId="{CAFA61CA-081F-4833-B3C9-7E55C0CB3E6A}" dt="2026-08-20T17:50:31.140" v="503" actId="1076"/>
        <pc:sldMkLst>
          <pc:docMk/>
          <pc:sldMk cId="3552934507" sldId="422"/>
        </pc:sldMkLst>
        <pc:spChg chg="mod">
          <ac:chgData name="Richard Goldman" userId="c928678b-fe07-4988-aa9f-fd7ddee9fc20" providerId="ADAL" clId="{CAFA61CA-081F-4833-B3C9-7E55C0CB3E6A}" dt="2026-08-20T17:31:10.658" v="485" actId="20577"/>
          <ac:spMkLst>
            <pc:docMk/>
            <pc:sldMk cId="3552934507" sldId="422"/>
            <ac:spMk id="8" creationId="{D2D5203A-B07D-478F-A491-F7A50CC0E1BA}"/>
          </ac:spMkLst>
        </pc:spChg>
        <pc:graphicFrameChg chg="del modGraphic">
          <ac:chgData name="Richard Goldman" userId="c928678b-fe07-4988-aa9f-fd7ddee9fc20" providerId="ADAL" clId="{CAFA61CA-081F-4833-B3C9-7E55C0CB3E6A}" dt="2026-08-20T17:45:34.129" v="493" actId="478"/>
          <ac:graphicFrameMkLst>
            <pc:docMk/>
            <pc:sldMk cId="3552934507" sldId="422"/>
            <ac:graphicFrameMk id="2" creationId="{C9312F08-8AF3-28BA-15DE-6F8C224F4406}"/>
          </ac:graphicFrameMkLst>
        </pc:graphicFrameChg>
        <pc:graphicFrameChg chg="add mod">
          <ac:chgData name="Richard Goldman" userId="c928678b-fe07-4988-aa9f-fd7ddee9fc20" providerId="ADAL" clId="{CAFA61CA-081F-4833-B3C9-7E55C0CB3E6A}" dt="2026-08-20T17:45:38.358" v="494"/>
          <ac:graphicFrameMkLst>
            <pc:docMk/>
            <pc:sldMk cId="3552934507" sldId="422"/>
            <ac:graphicFrameMk id="9" creationId="{80FB5F45-0EBB-07E2-57DC-10936D8D4E6A}"/>
          </ac:graphicFrameMkLst>
        </pc:graphicFrameChg>
        <pc:graphicFrameChg chg="add del mod modGraphic">
          <ac:chgData name="Richard Goldman" userId="c928678b-fe07-4988-aa9f-fd7ddee9fc20" providerId="ADAL" clId="{CAFA61CA-081F-4833-B3C9-7E55C0CB3E6A}" dt="2026-08-20T17:50:20.144" v="501" actId="478"/>
          <ac:graphicFrameMkLst>
            <pc:docMk/>
            <pc:sldMk cId="3552934507" sldId="422"/>
            <ac:graphicFrameMk id="10" creationId="{4725A13F-B685-AA55-37AC-7A0C48D2C383}"/>
          </ac:graphicFrameMkLst>
        </pc:graphicFrameChg>
        <pc:graphicFrameChg chg="add mod">
          <ac:chgData name="Richard Goldman" userId="c928678b-fe07-4988-aa9f-fd7ddee9fc20" providerId="ADAL" clId="{CAFA61CA-081F-4833-B3C9-7E55C0CB3E6A}" dt="2026-08-20T17:50:31.140" v="503" actId="1076"/>
          <ac:graphicFrameMkLst>
            <pc:docMk/>
            <pc:sldMk cId="3552934507" sldId="422"/>
            <ac:graphicFrameMk id="12" creationId="{5F2CB5BC-2D4A-C2B4-57D3-45617C26E32E}"/>
          </ac:graphicFrameMkLst>
        </pc:graphicFrameChg>
      </pc:sldChg>
      <pc:sldChg chg="modSp mod">
        <pc:chgData name="Richard Goldman" userId="c928678b-fe07-4988-aa9f-fd7ddee9fc20" providerId="ADAL" clId="{CAFA61CA-081F-4833-B3C9-7E55C0CB3E6A}" dt="2026-08-20T18:02:49.782" v="597" actId="20577"/>
        <pc:sldMkLst>
          <pc:docMk/>
          <pc:sldMk cId="545789124" sldId="424"/>
        </pc:sldMkLst>
        <pc:spChg chg="mod">
          <ac:chgData name="Richard Goldman" userId="c928678b-fe07-4988-aa9f-fd7ddee9fc20" providerId="ADAL" clId="{CAFA61CA-081F-4833-B3C9-7E55C0CB3E6A}" dt="2026-08-20T18:02:49.782" v="597" actId="20577"/>
          <ac:spMkLst>
            <pc:docMk/>
            <pc:sldMk cId="545789124" sldId="424"/>
            <ac:spMk id="14" creationId="{1A08BB3D-5C5B-B8C1-AAEA-E9B5BF8F9978}"/>
          </ac:spMkLst>
        </pc:spChg>
      </pc:sldChg>
      <pc:sldChg chg="modSp mod">
        <pc:chgData name="Richard Goldman" userId="c928678b-fe07-4988-aa9f-fd7ddee9fc20" providerId="ADAL" clId="{CAFA61CA-081F-4833-B3C9-7E55C0CB3E6A}" dt="2026-08-20T18:03:07.130" v="599" actId="20577"/>
        <pc:sldMkLst>
          <pc:docMk/>
          <pc:sldMk cId="1803163179" sldId="425"/>
        </pc:sldMkLst>
        <pc:spChg chg="mod">
          <ac:chgData name="Richard Goldman" userId="c928678b-fe07-4988-aa9f-fd7ddee9fc20" providerId="ADAL" clId="{CAFA61CA-081F-4833-B3C9-7E55C0CB3E6A}" dt="2026-08-20T18:03:07.130" v="599" actId="20577"/>
          <ac:spMkLst>
            <pc:docMk/>
            <pc:sldMk cId="1803163179" sldId="425"/>
            <ac:spMk id="7" creationId="{5CF37E0E-CE50-0EA4-0B7D-53AF63AEA7CF}"/>
          </ac:spMkLst>
        </pc:spChg>
      </pc:sldChg>
      <pc:sldChg chg="modSp mod">
        <pc:chgData name="Richard Goldman" userId="c928678b-fe07-4988-aa9f-fd7ddee9fc20" providerId="ADAL" clId="{CAFA61CA-081F-4833-B3C9-7E55C0CB3E6A}" dt="2026-08-20T18:03:31.672" v="605" actId="20577"/>
        <pc:sldMkLst>
          <pc:docMk/>
          <pc:sldMk cId="1096146746" sldId="427"/>
        </pc:sldMkLst>
        <pc:spChg chg="mod">
          <ac:chgData name="Richard Goldman" userId="c928678b-fe07-4988-aa9f-fd7ddee9fc20" providerId="ADAL" clId="{CAFA61CA-081F-4833-B3C9-7E55C0CB3E6A}" dt="2026-08-20T18:03:31.672" v="605" actId="20577"/>
          <ac:spMkLst>
            <pc:docMk/>
            <pc:sldMk cId="1096146746" sldId="427"/>
            <ac:spMk id="5" creationId="{F3BC3370-368F-DB07-9F7C-8A1A9B4F3245}"/>
          </ac:spMkLst>
        </pc:spChg>
      </pc:sldChg>
      <pc:sldChg chg="modSp mod">
        <pc:chgData name="Richard Goldman" userId="c928678b-fe07-4988-aa9f-fd7ddee9fc20" providerId="ADAL" clId="{CAFA61CA-081F-4833-B3C9-7E55C0CB3E6A}" dt="2026-08-20T18:03:18.221" v="603" actId="20577"/>
        <pc:sldMkLst>
          <pc:docMk/>
          <pc:sldMk cId="1292509191" sldId="433"/>
        </pc:sldMkLst>
        <pc:spChg chg="mod">
          <ac:chgData name="Richard Goldman" userId="c928678b-fe07-4988-aa9f-fd7ddee9fc20" providerId="ADAL" clId="{CAFA61CA-081F-4833-B3C9-7E55C0CB3E6A}" dt="2026-08-20T17:48:15.077" v="500" actId="108"/>
          <ac:spMkLst>
            <pc:docMk/>
            <pc:sldMk cId="1292509191" sldId="433"/>
            <ac:spMk id="3" creationId="{67C2088C-1FC0-7F7E-D816-1DBEACDA9537}"/>
          </ac:spMkLst>
        </pc:spChg>
        <pc:spChg chg="mod">
          <ac:chgData name="Richard Goldman" userId="c928678b-fe07-4988-aa9f-fd7ddee9fc20" providerId="ADAL" clId="{CAFA61CA-081F-4833-B3C9-7E55C0CB3E6A}" dt="2026-08-20T18:03:18.221" v="603" actId="20577"/>
          <ac:spMkLst>
            <pc:docMk/>
            <pc:sldMk cId="1292509191" sldId="433"/>
            <ac:spMk id="7" creationId="{8B6F2E5A-C0BA-D474-0816-7887BCDEF5A9}"/>
          </ac:spMkLst>
        </pc:spChg>
      </pc:sldChg>
      <pc:sldChg chg="addSp delSp modSp mod">
        <pc:chgData name="Richard Goldman" userId="c928678b-fe07-4988-aa9f-fd7ddee9fc20" providerId="ADAL" clId="{CAFA61CA-081F-4833-B3C9-7E55C0CB3E6A}" dt="2026-08-20T17:54:44.394" v="520" actId="108"/>
        <pc:sldMkLst>
          <pc:docMk/>
          <pc:sldMk cId="4177750915" sldId="434"/>
        </pc:sldMkLst>
        <pc:spChg chg="del mod">
          <ac:chgData name="Richard Goldman" userId="c928678b-fe07-4988-aa9f-fd7ddee9fc20" providerId="ADAL" clId="{CAFA61CA-081F-4833-B3C9-7E55C0CB3E6A}" dt="2026-08-19T14:20:34.738" v="3" actId="478"/>
          <ac:spMkLst>
            <pc:docMk/>
            <pc:sldMk cId="4177750915" sldId="434"/>
            <ac:spMk id="3" creationId="{B0E0834F-7E9D-EFC4-7135-47C8289B2C3D}"/>
          </ac:spMkLst>
        </pc:spChg>
        <pc:spChg chg="add del">
          <ac:chgData name="Richard Goldman" userId="c928678b-fe07-4988-aa9f-fd7ddee9fc20" providerId="ADAL" clId="{CAFA61CA-081F-4833-B3C9-7E55C0CB3E6A}" dt="2026-08-19T14:20:34.738" v="3" actId="478"/>
          <ac:spMkLst>
            <pc:docMk/>
            <pc:sldMk cId="4177750915" sldId="434"/>
            <ac:spMk id="5" creationId="{D3003412-312A-6815-59EE-C8ED4E01147A}"/>
          </ac:spMkLst>
        </pc:spChg>
        <pc:spChg chg="add del">
          <ac:chgData name="Richard Goldman" userId="c928678b-fe07-4988-aa9f-fd7ddee9fc20" providerId="ADAL" clId="{CAFA61CA-081F-4833-B3C9-7E55C0CB3E6A}" dt="2026-08-19T14:20:34.738" v="3" actId="478"/>
          <ac:spMkLst>
            <pc:docMk/>
            <pc:sldMk cId="4177750915" sldId="434"/>
            <ac:spMk id="6" creationId="{9A4E5B2D-00DB-6044-2499-225B85C8AD31}"/>
          </ac:spMkLst>
        </pc:spChg>
        <pc:spChg chg="add">
          <ac:chgData name="Richard Goldman" userId="c928678b-fe07-4988-aa9f-fd7ddee9fc20" providerId="ADAL" clId="{CAFA61CA-081F-4833-B3C9-7E55C0CB3E6A}" dt="2026-08-19T14:20:43.850" v="4"/>
          <ac:spMkLst>
            <pc:docMk/>
            <pc:sldMk cId="4177750915" sldId="434"/>
            <ac:spMk id="8" creationId="{386AF4A2-31FF-2318-CFF6-C5FC27D670B2}"/>
          </ac:spMkLst>
        </pc:spChg>
        <pc:spChg chg="add">
          <ac:chgData name="Richard Goldman" userId="c928678b-fe07-4988-aa9f-fd7ddee9fc20" providerId="ADAL" clId="{CAFA61CA-081F-4833-B3C9-7E55C0CB3E6A}" dt="2026-08-19T14:20:43.850" v="4"/>
          <ac:spMkLst>
            <pc:docMk/>
            <pc:sldMk cId="4177750915" sldId="434"/>
            <ac:spMk id="12" creationId="{C17C41BD-8CA1-4AFB-9369-A8D1FD870C41}"/>
          </ac:spMkLst>
        </pc:spChg>
        <pc:spChg chg="add mod">
          <ac:chgData name="Richard Goldman" userId="c928678b-fe07-4988-aa9f-fd7ddee9fc20" providerId="ADAL" clId="{CAFA61CA-081F-4833-B3C9-7E55C0CB3E6A}" dt="2026-08-20T17:54:44.394" v="520" actId="108"/>
          <ac:spMkLst>
            <pc:docMk/>
            <pc:sldMk cId="4177750915" sldId="434"/>
            <ac:spMk id="14" creationId="{8216FD77-755D-6A95-C56C-8BC28BB1CFB6}"/>
          </ac:spMkLst>
        </pc:spChg>
        <pc:picChg chg="add del">
          <ac:chgData name="Richard Goldman" userId="c928678b-fe07-4988-aa9f-fd7ddee9fc20" providerId="ADAL" clId="{CAFA61CA-081F-4833-B3C9-7E55C0CB3E6A}" dt="2026-08-19T14:20:34.738" v="3" actId="478"/>
          <ac:picMkLst>
            <pc:docMk/>
            <pc:sldMk cId="4177750915" sldId="434"/>
            <ac:picMk id="1025" creationId="{75A6D3C1-73DF-DED5-214E-BC1933D1A5CC}"/>
          </ac:picMkLst>
        </pc:picChg>
        <pc:picChg chg="add">
          <ac:chgData name="Richard Goldman" userId="c928678b-fe07-4988-aa9f-fd7ddee9fc20" providerId="ADAL" clId="{CAFA61CA-081F-4833-B3C9-7E55C0CB3E6A}" dt="2026-08-19T14:20:43.850" v="4"/>
          <ac:picMkLst>
            <pc:docMk/>
            <pc:sldMk cId="4177750915" sldId="434"/>
            <ac:picMk id="1028" creationId="{4881E72F-F6E3-DB8E-6039-4BAFB799DA43}"/>
          </ac:picMkLst>
        </pc:picChg>
      </pc:sldChg>
      <pc:sldChg chg="delSp modSp mod">
        <pc:chgData name="Richard Goldman" userId="c928678b-fe07-4988-aa9f-fd7ddee9fc20" providerId="ADAL" clId="{CAFA61CA-081F-4833-B3C9-7E55C0CB3E6A}" dt="2026-08-20T18:02:23.500" v="587" actId="6549"/>
        <pc:sldMkLst>
          <pc:docMk/>
          <pc:sldMk cId="664019777" sldId="435"/>
        </pc:sldMkLst>
        <pc:spChg chg="mod">
          <ac:chgData name="Richard Goldman" userId="c928678b-fe07-4988-aa9f-fd7ddee9fc20" providerId="ADAL" clId="{CAFA61CA-081F-4833-B3C9-7E55C0CB3E6A}" dt="2026-08-20T18:02:23.500" v="587" actId="6549"/>
          <ac:spMkLst>
            <pc:docMk/>
            <pc:sldMk cId="664019777" sldId="435"/>
            <ac:spMk id="7" creationId="{A63B7B4B-C1B4-739B-0B85-1063B2EC82CA}"/>
          </ac:spMkLst>
        </pc:spChg>
        <pc:spChg chg="del">
          <ac:chgData name="Richard Goldman" userId="c928678b-fe07-4988-aa9f-fd7ddee9fc20" providerId="ADAL" clId="{CAFA61CA-081F-4833-B3C9-7E55C0CB3E6A}" dt="2026-08-19T15:49:59.611" v="310" actId="478"/>
          <ac:spMkLst>
            <pc:docMk/>
            <pc:sldMk cId="664019777" sldId="435"/>
            <ac:spMk id="19" creationId="{D89D106F-5DAE-4888-17DA-B335CEA9CBBC}"/>
          </ac:spMkLst>
        </pc:spChg>
      </pc:sldChg>
      <pc:sldChg chg="modSp mod">
        <pc:chgData name="Richard Goldman" userId="c928678b-fe07-4988-aa9f-fd7ddee9fc20" providerId="ADAL" clId="{CAFA61CA-081F-4833-B3C9-7E55C0CB3E6A}" dt="2026-08-20T18:02:34.756" v="591" actId="6549"/>
        <pc:sldMkLst>
          <pc:docMk/>
          <pc:sldMk cId="2594265687" sldId="436"/>
        </pc:sldMkLst>
        <pc:spChg chg="mod">
          <ac:chgData name="Richard Goldman" userId="c928678b-fe07-4988-aa9f-fd7ddee9fc20" providerId="ADAL" clId="{CAFA61CA-081F-4833-B3C9-7E55C0CB3E6A}" dt="2026-08-19T15:50:25.741" v="311" actId="255"/>
          <ac:spMkLst>
            <pc:docMk/>
            <pc:sldMk cId="2594265687" sldId="436"/>
            <ac:spMk id="4" creationId="{1FBA5FFB-E19B-F1DA-6DAC-BBE6EF1D65F9}"/>
          </ac:spMkLst>
        </pc:spChg>
        <pc:spChg chg="mod">
          <ac:chgData name="Richard Goldman" userId="c928678b-fe07-4988-aa9f-fd7ddee9fc20" providerId="ADAL" clId="{CAFA61CA-081F-4833-B3C9-7E55C0CB3E6A}" dt="2026-08-20T18:02:34.756" v="591" actId="6549"/>
          <ac:spMkLst>
            <pc:docMk/>
            <pc:sldMk cId="2594265687" sldId="436"/>
            <ac:spMk id="8" creationId="{E2007B6A-0CC5-AAA1-4DA7-B769A644471E}"/>
          </ac:spMkLst>
        </pc:spChg>
      </pc:sldChg>
      <pc:sldChg chg="add del">
        <pc:chgData name="Richard Goldman" userId="c928678b-fe07-4988-aa9f-fd7ddee9fc20" providerId="ADAL" clId="{CAFA61CA-081F-4833-B3C9-7E55C0CB3E6A}" dt="2026-08-19T15:43:52.248" v="194" actId="47"/>
        <pc:sldMkLst>
          <pc:docMk/>
          <pc:sldMk cId="1588078518" sldId="437"/>
        </pc:sldMkLst>
      </pc:sldChg>
      <pc:sldChg chg="addSp delSp modSp add mod">
        <pc:chgData name="Richard Goldman" userId="c928678b-fe07-4988-aa9f-fd7ddee9fc20" providerId="ADAL" clId="{CAFA61CA-081F-4833-B3C9-7E55C0CB3E6A}" dt="2026-08-20T17:58:23.013" v="550" actId="20577"/>
        <pc:sldMkLst>
          <pc:docMk/>
          <pc:sldMk cId="323481598" sldId="438"/>
        </pc:sldMkLst>
        <pc:spChg chg="mod">
          <ac:chgData name="Richard Goldman" userId="c928678b-fe07-4988-aa9f-fd7ddee9fc20" providerId="ADAL" clId="{CAFA61CA-081F-4833-B3C9-7E55C0CB3E6A}" dt="2026-08-19T15:39:53.790" v="98" actId="255"/>
          <ac:spMkLst>
            <pc:docMk/>
            <pc:sldMk cId="323481598" sldId="438"/>
            <ac:spMk id="2" creationId="{FF3391ED-F8C2-6E0D-D3E5-460DEA00246D}"/>
          </ac:spMkLst>
        </pc:spChg>
        <pc:spChg chg="add del mod">
          <ac:chgData name="Richard Goldman" userId="c928678b-fe07-4988-aa9f-fd7ddee9fc20" providerId="ADAL" clId="{CAFA61CA-081F-4833-B3C9-7E55C0CB3E6A}" dt="2026-08-20T17:58:23.013" v="550" actId="20577"/>
          <ac:spMkLst>
            <pc:docMk/>
            <pc:sldMk cId="323481598" sldId="438"/>
            <ac:spMk id="9" creationId="{98483D8D-2BDE-64BF-3251-CBAF0EFFEFEC}"/>
          </ac:spMkLst>
        </pc:spChg>
        <pc:spChg chg="mod">
          <ac:chgData name="Richard Goldman" userId="c928678b-fe07-4988-aa9f-fd7ddee9fc20" providerId="ADAL" clId="{CAFA61CA-081F-4833-B3C9-7E55C0CB3E6A}" dt="2026-08-20T17:57:22.984" v="529" actId="255"/>
          <ac:spMkLst>
            <pc:docMk/>
            <pc:sldMk cId="323481598" sldId="438"/>
            <ac:spMk id="14" creationId="{6506F434-09B5-8C35-4281-A989CD380DF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sz="2400" b="1" dirty="0">
                <a:solidFill>
                  <a:prstClr val="black">
                    <a:lumMod val="65000"/>
                    <a:lumOff val="35000"/>
                  </a:prstClr>
                </a:solidFill>
                <a:latin typeface="Arial" panose="020B0604020202020204" pitchFamily="34" charset="0"/>
                <a:cs typeface="Arial" panose="020B0604020202020204" pitchFamily="34" charset="0"/>
              </a:rPr>
              <a:t>Used</a:t>
            </a:r>
            <a:r>
              <a:rPr lang="en-US" sz="2400" b="1" baseline="0" dirty="0">
                <a:solidFill>
                  <a:prstClr val="black">
                    <a:lumMod val="65000"/>
                    <a:lumOff val="35000"/>
                  </a:prstClr>
                </a:solidFill>
                <a:latin typeface="Arial" panose="020B0604020202020204" pitchFamily="34" charset="0"/>
                <a:cs typeface="Arial" panose="020B0604020202020204" pitchFamily="34" charset="0"/>
              </a:rPr>
              <a:t> C</a:t>
            </a:r>
            <a:r>
              <a:rPr lang="en-US" sz="2400" b="1" dirty="0">
                <a:solidFill>
                  <a:prstClr val="black">
                    <a:lumMod val="65000"/>
                    <a:lumOff val="35000"/>
                  </a:prstClr>
                </a:solidFill>
                <a:latin typeface="Arial" panose="020B0604020202020204" pitchFamily="34" charset="0"/>
                <a:cs typeface="Arial" panose="020B0604020202020204" pitchFamily="34" charset="0"/>
              </a:rPr>
              <a:t>ar Leasing Penetration </a:t>
            </a:r>
            <a:br>
              <a:rPr lang="en-US" b="1" dirty="0">
                <a:solidFill>
                  <a:prstClr val="black">
                    <a:lumMod val="65000"/>
                    <a:lumOff val="35000"/>
                  </a:prstClr>
                </a:solidFill>
                <a:latin typeface="Arial" panose="020B0604020202020204" pitchFamily="34" charset="0"/>
                <a:cs typeface="Arial" panose="020B0604020202020204" pitchFamily="34" charset="0"/>
              </a:rPr>
            </a:br>
            <a:r>
              <a:rPr lang="en-US" sz="1600" b="1" dirty="0">
                <a:solidFill>
                  <a:prstClr val="black">
                    <a:lumMod val="65000"/>
                    <a:lumOff val="35000"/>
                  </a:prstClr>
                </a:solidFill>
                <a:latin typeface="Arial" panose="020B0604020202020204" pitchFamily="34" charset="0"/>
                <a:cs typeface="Arial" panose="020B0604020202020204" pitchFamily="34" charset="0"/>
              </a:rPr>
              <a:t>(share of used vehicle transactions)</a:t>
            </a:r>
            <a:endParaRPr lang="en-US" b="1" dirty="0">
              <a:solidFill>
                <a:prstClr val="black">
                  <a:lumMod val="65000"/>
                  <a:lumOff val="35000"/>
                </a:prstClr>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spPr>
                <a:noFill/>
                <a:ln>
                  <a:noFill/>
                </a:ln>
                <a:effectLst/>
              </c:spPr>
              <c:txPr>
                <a:bodyPr rot="0" spcFirstLastPara="1" vertOverflow="overflow" horzOverflow="overflow" vert="horz" wrap="square" lIns="38100" tIns="19050" rIns="0" bIns="19050" anchor="ctr" anchorCtr="1">
                  <a:noAutofit/>
                </a:bodyPr>
                <a:lstStyle/>
                <a:p>
                  <a:pPr>
                    <a:defRPr sz="1197"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4-155E-4FDC-B2F4-30FD7FB0196B}"/>
                </c:ext>
              </c:extLst>
            </c:dLbl>
            <c:dLbl>
              <c:idx val="1"/>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5-155E-4FDC-B2F4-30FD7FB0196B}"/>
                </c:ext>
              </c:extLst>
            </c:dLbl>
            <c:dLbl>
              <c:idx val="2"/>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6-155E-4FDC-B2F4-30FD7FB0196B}"/>
                </c:ext>
              </c:extLst>
            </c:dLbl>
            <c:dLbl>
              <c:idx val="3"/>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7-155E-4FDC-B2F4-30FD7FB0196B}"/>
                </c:ext>
              </c:extLst>
            </c:dLbl>
            <c:dLbl>
              <c:idx val="4"/>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8-155E-4FDC-B2F4-30FD7FB0196B}"/>
                </c:ext>
              </c:extLst>
            </c:dLbl>
            <c:dLbl>
              <c:idx val="5"/>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9-155E-4FDC-B2F4-30FD7FB0196B}"/>
                </c:ext>
              </c:extLst>
            </c:dLbl>
            <c:dLbl>
              <c:idx val="6"/>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A-155E-4FDC-B2F4-30FD7FB0196B}"/>
                </c:ext>
              </c:extLst>
            </c:dLbl>
            <c:dLbl>
              <c:idx val="7"/>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B-155E-4FDC-B2F4-30FD7FB0196B}"/>
                </c:ext>
              </c:extLst>
            </c:dLbl>
            <c:dLbl>
              <c:idx val="8"/>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C-155E-4FDC-B2F4-30FD7FB0196B}"/>
                </c:ext>
              </c:extLst>
            </c:dLbl>
            <c:dLbl>
              <c:idx val="9"/>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D-155E-4FDC-B2F4-30FD7FB0196B}"/>
                </c:ext>
              </c:extLst>
            </c:dLbl>
            <c:dLbl>
              <c:idx val="10"/>
              <c:spPr>
                <a:noFill/>
                <a:ln>
                  <a:noFill/>
                </a:ln>
                <a:effectLst/>
              </c:spPr>
              <c:txPr>
                <a:bodyPr rot="0" spcFirstLastPara="1" vertOverflow="overflow" horzOverflow="overflow" vert="horz" wrap="square" lIns="38100" tIns="19050" rIns="0" bIns="19050" anchor="ctr" anchorCtr="1">
                  <a:noAutofit/>
                </a:bodyPr>
                <a:lstStyle/>
                <a:p>
                  <a:pPr>
                    <a:defRPr sz="1197" b="0" i="0" u="none" strike="noStrike" kern="1200" baseline="0">
                      <a:solidFill>
                        <a:srgbClr val="464646"/>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6.5088509316770182E-2"/>
                      <c:h val="4.9432234492956389E-2"/>
                    </c:manualLayout>
                  </c15:layout>
                </c:ext>
                <c:ext xmlns:c16="http://schemas.microsoft.com/office/drawing/2014/chart" uri="{C3380CC4-5D6E-409C-BE32-E72D297353CC}">
                  <c16:uniqueId val="{00000003-155E-4FDC-B2F4-30FD7FB0196B}"/>
                </c:ext>
              </c:extLst>
            </c:dLbl>
            <c:spPr>
              <a:noFill/>
              <a:ln>
                <a:noFill/>
              </a:ln>
              <a:effectLst/>
            </c:spPr>
            <c:txPr>
              <a:bodyPr rot="0" spcFirstLastPara="1" vertOverflow="overflow" horzOverflow="overflow" vert="horz" wrap="square" lIns="38100" tIns="19050" rIns="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2025</c:v>
                </c:pt>
                <c:pt idx="1">
                  <c:v>2024</c:v>
                </c:pt>
                <c:pt idx="2">
                  <c:v>2023</c:v>
                </c:pt>
                <c:pt idx="3">
                  <c:v>2022</c:v>
                </c:pt>
                <c:pt idx="4">
                  <c:v>2021</c:v>
                </c:pt>
                <c:pt idx="5">
                  <c:v>2020</c:v>
                </c:pt>
                <c:pt idx="6">
                  <c:v>2019</c:v>
                </c:pt>
                <c:pt idx="7">
                  <c:v>2018</c:v>
                </c:pt>
                <c:pt idx="8">
                  <c:v>2017</c:v>
                </c:pt>
                <c:pt idx="9">
                  <c:v>2016</c:v>
                </c:pt>
                <c:pt idx="10">
                  <c:v>2015</c:v>
                </c:pt>
              </c:numCache>
            </c:numRef>
          </c:cat>
          <c:val>
            <c:numRef>
              <c:f>Sheet1!$B$2:$B$12</c:f>
              <c:numCache>
                <c:formatCode>0.0%</c:formatCode>
                <c:ptCount val="11"/>
                <c:pt idx="0">
                  <c:v>1.7000000000000001E-2</c:v>
                </c:pt>
                <c:pt idx="1">
                  <c:v>1.4999999999999999E-2</c:v>
                </c:pt>
                <c:pt idx="2">
                  <c:v>1.4E-2</c:v>
                </c:pt>
                <c:pt idx="3">
                  <c:v>1.2999999999999999E-2</c:v>
                </c:pt>
                <c:pt idx="4">
                  <c:v>1.0999999999999999E-2</c:v>
                </c:pt>
                <c:pt idx="5">
                  <c:v>1.2E-2</c:v>
                </c:pt>
                <c:pt idx="6">
                  <c:v>8.9999999999999993E-3</c:v>
                </c:pt>
                <c:pt idx="7">
                  <c:v>8.0000000000000002E-3</c:v>
                </c:pt>
                <c:pt idx="8">
                  <c:v>7.0000000000000001E-3</c:v>
                </c:pt>
                <c:pt idx="9">
                  <c:v>6.0000000000000001E-3</c:v>
                </c:pt>
                <c:pt idx="10">
                  <c:v>5.0000000000000001E-3</c:v>
                </c:pt>
              </c:numCache>
            </c:numRef>
          </c:val>
          <c:extLst>
            <c:ext xmlns:c16="http://schemas.microsoft.com/office/drawing/2014/chart" uri="{C3380CC4-5D6E-409C-BE32-E72D297353CC}">
              <c16:uniqueId val="{00000000-155E-4FDC-B2F4-30FD7FB0196B}"/>
            </c:ext>
          </c:extLst>
        </c:ser>
        <c:dLbls>
          <c:dLblPos val="outEnd"/>
          <c:showLegendKey val="0"/>
          <c:showVal val="1"/>
          <c:showCatName val="0"/>
          <c:showSerName val="0"/>
          <c:showPercent val="0"/>
          <c:showBubbleSize val="0"/>
        </c:dLbls>
        <c:gapWidth val="68"/>
        <c:axId val="1909532015"/>
        <c:axId val="1909529615"/>
      </c:barChart>
      <c:catAx>
        <c:axId val="190953201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09529615"/>
        <c:crosses val="autoZero"/>
        <c:auto val="1"/>
        <c:lblAlgn val="ctr"/>
        <c:lblOffset val="100"/>
        <c:noMultiLvlLbl val="0"/>
      </c:catAx>
      <c:valAx>
        <c:axId val="1909529615"/>
        <c:scaling>
          <c:orientation val="minMax"/>
        </c:scaling>
        <c:delete val="0"/>
        <c:axPos val="b"/>
        <c:numFmt formatCode="0.0%"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095320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rIns="72000"/>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Prime Rate</c:v>
                </c:pt>
              </c:strCache>
            </c:strRef>
          </c:tx>
          <c:spPr>
            <a:ln w="31750" cap="flat">
              <a:solidFill>
                <a:srgbClr val="005EB8"/>
              </a:solidFill>
              <a:prstDash val="solid"/>
              <a:round/>
            </a:ln>
            <a:effectLst/>
          </c:spPr>
          <c:marker>
            <c:symbol val="circle"/>
            <c:size val="6"/>
            <c:spPr>
              <a:solidFill>
                <a:srgbClr val="005EB8"/>
              </a:solidFill>
              <a:ln w="9525" cap="flat">
                <a:solidFill>
                  <a:srgbClr val="005EB8"/>
                </a:solidFill>
                <a:prstDash val="solid"/>
                <a:round/>
              </a:ln>
              <a:effectLst/>
            </c:spPr>
          </c:marker>
          <c:cat>
            <c:strRef>
              <c:f>Sheet1!$A$2:$A$9</c:f>
              <c:strCache>
                <c:ptCount val="8"/>
                <c:pt idx="0">
                  <c:v>2019</c:v>
                </c:pt>
                <c:pt idx="1">
                  <c:v>2020</c:v>
                </c:pt>
                <c:pt idx="2">
                  <c:v>2021</c:v>
                </c:pt>
                <c:pt idx="3">
                  <c:v>2022</c:v>
                </c:pt>
                <c:pt idx="4">
                  <c:v>2023</c:v>
                </c:pt>
                <c:pt idx="5">
                  <c:v>2024</c:v>
                </c:pt>
                <c:pt idx="6">
                  <c:v>2025</c:v>
                </c:pt>
                <c:pt idx="7">
                  <c:v>2026*</c:v>
                </c:pt>
              </c:strCache>
            </c:strRef>
          </c:cat>
          <c:val>
            <c:numRef>
              <c:f>Sheet1!$B$2:$B$9</c:f>
              <c:numCache>
                <c:formatCode>General</c:formatCode>
                <c:ptCount val="8"/>
                <c:pt idx="0">
                  <c:v>4.5</c:v>
                </c:pt>
                <c:pt idx="1">
                  <c:v>4.3</c:v>
                </c:pt>
                <c:pt idx="2">
                  <c:v>4.8</c:v>
                </c:pt>
                <c:pt idx="3">
                  <c:v>6.5</c:v>
                </c:pt>
                <c:pt idx="4">
                  <c:v>7.8</c:v>
                </c:pt>
                <c:pt idx="5">
                  <c:v>7.9</c:v>
                </c:pt>
                <c:pt idx="6">
                  <c:v>7.1</c:v>
                </c:pt>
                <c:pt idx="7">
                  <c:v>6.7</c:v>
                </c:pt>
              </c:numCache>
            </c:numRef>
          </c:val>
          <c:smooth val="0"/>
          <c:extLst>
            <c:ext xmlns:c16="http://schemas.microsoft.com/office/drawing/2014/chart" uri="{C3380CC4-5D6E-409C-BE32-E72D297353CC}">
              <c16:uniqueId val="{00000000-84FD-44CF-9C3D-3CD32C293D0B}"/>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4748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New</c:v>
                </c:pt>
              </c:strCache>
            </c:strRef>
          </c:tx>
          <c:spPr>
            <a:solidFill>
              <a:srgbClr val="005EB8"/>
            </a:solidFill>
            <a:effectLst/>
          </c:spPr>
          <c:invertIfNegative val="0"/>
          <c:dLbls>
            <c:numFmt formatCode="#,##0" sourceLinked="0"/>
            <c:spPr>
              <a:noFill/>
              <a:ln>
                <a:noFill/>
              </a:ln>
              <a:effectLst/>
            </c:spPr>
            <c:txPr>
              <a:bodyPr/>
              <a:lstStyle/>
              <a:p>
                <a:pPr>
                  <a:defRPr sz="700" b="0" i="0" u="none" strike="noStrike">
                    <a:solidFill>
                      <a:srgbClr val="1E293B"/>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2019</c:v>
                </c:pt>
                <c:pt idx="1">
                  <c:v>2020</c:v>
                </c:pt>
                <c:pt idx="2">
                  <c:v>2021</c:v>
                </c:pt>
                <c:pt idx="3">
                  <c:v>2022</c:v>
                </c:pt>
                <c:pt idx="4">
                  <c:v>2023</c:v>
                </c:pt>
                <c:pt idx="5">
                  <c:v>2024</c:v>
                </c:pt>
                <c:pt idx="6">
                  <c:v>2025</c:v>
                </c:pt>
              </c:strCache>
            </c:strRef>
          </c:cat>
          <c:val>
            <c:numRef>
              <c:f>Sheet1!$B$2:$B$8</c:f>
              <c:numCache>
                <c:formatCode>General</c:formatCode>
                <c:ptCount val="7"/>
                <c:pt idx="0">
                  <c:v>37</c:v>
                </c:pt>
                <c:pt idx="1">
                  <c:v>39</c:v>
                </c:pt>
                <c:pt idx="2">
                  <c:v>42</c:v>
                </c:pt>
                <c:pt idx="3">
                  <c:v>46</c:v>
                </c:pt>
                <c:pt idx="4">
                  <c:v>47</c:v>
                </c:pt>
                <c:pt idx="5">
                  <c:v>48.5</c:v>
                </c:pt>
                <c:pt idx="6">
                  <c:v>50.3</c:v>
                </c:pt>
              </c:numCache>
            </c:numRef>
          </c:val>
          <c:extLst>
            <c:ext xmlns:c16="http://schemas.microsoft.com/office/drawing/2014/chart" uri="{C3380CC4-5D6E-409C-BE32-E72D297353CC}">
              <c16:uniqueId val="{00000000-147A-428C-8641-B05597D49A3E}"/>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7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700" b="0" i="0" u="none" strike="noStrike">
                <a:solidFill>
                  <a:srgbClr val="64748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Used</c:v>
                </c:pt>
              </c:strCache>
            </c:strRef>
          </c:tx>
          <c:spPr>
            <a:solidFill>
              <a:srgbClr val="14B8A6"/>
            </a:solidFill>
            <a:effectLst/>
          </c:spPr>
          <c:invertIfNegative val="0"/>
          <c:dLbls>
            <c:numFmt formatCode="#,##0" sourceLinked="0"/>
            <c:spPr>
              <a:noFill/>
              <a:ln>
                <a:noFill/>
              </a:ln>
              <a:effectLst/>
            </c:spPr>
            <c:txPr>
              <a:bodyPr/>
              <a:lstStyle/>
              <a:p>
                <a:pPr>
                  <a:defRPr sz="700" b="0" i="0" u="none" strike="noStrike">
                    <a:solidFill>
                      <a:srgbClr val="1E293B"/>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2019</c:v>
                </c:pt>
                <c:pt idx="1">
                  <c:v>2020</c:v>
                </c:pt>
                <c:pt idx="2">
                  <c:v>2021</c:v>
                </c:pt>
                <c:pt idx="3">
                  <c:v>2022</c:v>
                </c:pt>
                <c:pt idx="4">
                  <c:v>2023</c:v>
                </c:pt>
                <c:pt idx="5">
                  <c:v>2024</c:v>
                </c:pt>
                <c:pt idx="6">
                  <c:v>2025</c:v>
                </c:pt>
              </c:strCache>
            </c:strRef>
          </c:cat>
          <c:val>
            <c:numRef>
              <c:f>Sheet1!$B$2:$B$8</c:f>
              <c:numCache>
                <c:formatCode>General</c:formatCode>
                <c:ptCount val="7"/>
                <c:pt idx="0">
                  <c:v>21</c:v>
                </c:pt>
                <c:pt idx="1">
                  <c:v>22</c:v>
                </c:pt>
                <c:pt idx="2">
                  <c:v>27</c:v>
                </c:pt>
                <c:pt idx="3">
                  <c:v>31</c:v>
                </c:pt>
                <c:pt idx="4">
                  <c:v>29</c:v>
                </c:pt>
                <c:pt idx="5">
                  <c:v>28.5</c:v>
                </c:pt>
                <c:pt idx="6">
                  <c:v>28</c:v>
                </c:pt>
              </c:numCache>
            </c:numRef>
          </c:val>
          <c:extLst>
            <c:ext xmlns:c16="http://schemas.microsoft.com/office/drawing/2014/chart" uri="{C3380CC4-5D6E-409C-BE32-E72D297353CC}">
              <c16:uniqueId val="{00000000-4321-4F51-99D7-637E4FA9DF5C}"/>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700" b="0" i="0" u="none" strike="noStrike">
                <a:solidFill>
                  <a:srgbClr val="64748B"/>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700" b="0" i="0" u="none" strike="noStrike">
                <a:solidFill>
                  <a:srgbClr val="64748B"/>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Example 60 </a:t>
            </a:r>
            <a:r>
              <a:rPr lang="en-US" dirty="0" err="1"/>
              <a:t>mo</a:t>
            </a:r>
            <a:r>
              <a:rPr lang="en-US" dirty="0"/>
              <a:t> Lease Interest/Rent </a:t>
            </a:r>
          </a:p>
          <a:p>
            <a:pPr>
              <a:defRPr/>
            </a:pPr>
            <a:r>
              <a:rPr lang="en-US" dirty="0"/>
              <a:t>vs. 60 </a:t>
            </a:r>
            <a:r>
              <a:rPr lang="en-US" dirty="0" err="1"/>
              <a:t>mo</a:t>
            </a:r>
            <a:r>
              <a:rPr lang="en-US" dirty="0"/>
              <a:t> Purchase Loan Interest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'[Lease vs Loan Comparison2.xlsx]Sheet1'!$I$4</c:f>
              <c:strCache>
                <c:ptCount val="1"/>
                <c:pt idx="0">
                  <c:v>Lease</c:v>
                </c:pt>
              </c:strCache>
            </c:strRef>
          </c:tx>
          <c:spPr>
            <a:ln w="28575" cap="rnd">
              <a:solidFill>
                <a:schemeClr val="accent1"/>
              </a:solidFill>
              <a:round/>
            </a:ln>
            <a:effectLst/>
          </c:spPr>
          <c:marker>
            <c:symbol val="none"/>
          </c:marker>
          <c:cat>
            <c:numRef>
              <c:f>[1]Sheet1!$H$5:$H$64</c:f>
              <c:numCache>
                <c:formatCode>General</c:formatCode>
                <c:ptCount val="6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numCache>
            </c:numRef>
          </c:cat>
          <c:val>
            <c:numRef>
              <c:f>[1]Sheet1!$I$5:$I$64</c:f>
              <c:numCache>
                <c:formatCode>_("$"* #,##0_);_("$"* \(#,##0\);_("$"* "-"??_);_(@_)</c:formatCode>
                <c:ptCount val="60"/>
                <c:pt idx="0">
                  <c:v>262.5</c:v>
                </c:pt>
                <c:pt idx="1">
                  <c:v>525</c:v>
                </c:pt>
                <c:pt idx="2">
                  <c:v>787.5</c:v>
                </c:pt>
                <c:pt idx="3">
                  <c:v>1050</c:v>
                </c:pt>
                <c:pt idx="4">
                  <c:v>1312.5</c:v>
                </c:pt>
                <c:pt idx="5">
                  <c:v>1575</c:v>
                </c:pt>
                <c:pt idx="6">
                  <c:v>1837.5</c:v>
                </c:pt>
                <c:pt idx="7">
                  <c:v>2100</c:v>
                </c:pt>
                <c:pt idx="8">
                  <c:v>2362.5</c:v>
                </c:pt>
                <c:pt idx="9">
                  <c:v>2625</c:v>
                </c:pt>
                <c:pt idx="10">
                  <c:v>2887.5</c:v>
                </c:pt>
                <c:pt idx="11">
                  <c:v>3150</c:v>
                </c:pt>
                <c:pt idx="12">
                  <c:v>3412.5</c:v>
                </c:pt>
                <c:pt idx="13">
                  <c:v>3675</c:v>
                </c:pt>
                <c:pt idx="14">
                  <c:v>3937.5</c:v>
                </c:pt>
                <c:pt idx="15">
                  <c:v>4200</c:v>
                </c:pt>
                <c:pt idx="16">
                  <c:v>4462.5</c:v>
                </c:pt>
                <c:pt idx="17">
                  <c:v>4725</c:v>
                </c:pt>
                <c:pt idx="18">
                  <c:v>4987.5</c:v>
                </c:pt>
                <c:pt idx="19">
                  <c:v>5250</c:v>
                </c:pt>
                <c:pt idx="20">
                  <c:v>5512.5</c:v>
                </c:pt>
                <c:pt idx="21">
                  <c:v>5775</c:v>
                </c:pt>
                <c:pt idx="22">
                  <c:v>6037.5</c:v>
                </c:pt>
                <c:pt idx="23">
                  <c:v>6300</c:v>
                </c:pt>
                <c:pt idx="24">
                  <c:v>6562.5</c:v>
                </c:pt>
                <c:pt idx="25">
                  <c:v>6825</c:v>
                </c:pt>
                <c:pt idx="26">
                  <c:v>7087.5</c:v>
                </c:pt>
                <c:pt idx="27">
                  <c:v>7350</c:v>
                </c:pt>
                <c:pt idx="28">
                  <c:v>7612.5</c:v>
                </c:pt>
                <c:pt idx="29">
                  <c:v>7875</c:v>
                </c:pt>
                <c:pt idx="30">
                  <c:v>8137.5</c:v>
                </c:pt>
                <c:pt idx="31">
                  <c:v>8400</c:v>
                </c:pt>
                <c:pt idx="32">
                  <c:v>8662.5</c:v>
                </c:pt>
                <c:pt idx="33">
                  <c:v>8925</c:v>
                </c:pt>
                <c:pt idx="34">
                  <c:v>9187.5</c:v>
                </c:pt>
                <c:pt idx="35">
                  <c:v>9450</c:v>
                </c:pt>
                <c:pt idx="36">
                  <c:v>9712.5</c:v>
                </c:pt>
                <c:pt idx="37">
                  <c:v>9975</c:v>
                </c:pt>
                <c:pt idx="38">
                  <c:v>10237.5</c:v>
                </c:pt>
                <c:pt idx="39">
                  <c:v>10500</c:v>
                </c:pt>
                <c:pt idx="40">
                  <c:v>10762.5</c:v>
                </c:pt>
                <c:pt idx="41">
                  <c:v>11025</c:v>
                </c:pt>
                <c:pt idx="42">
                  <c:v>11287.5</c:v>
                </c:pt>
                <c:pt idx="43">
                  <c:v>11550</c:v>
                </c:pt>
                <c:pt idx="44">
                  <c:v>11812.5</c:v>
                </c:pt>
                <c:pt idx="45">
                  <c:v>12075</c:v>
                </c:pt>
                <c:pt idx="46">
                  <c:v>12337.5</c:v>
                </c:pt>
                <c:pt idx="47">
                  <c:v>12600</c:v>
                </c:pt>
                <c:pt idx="48">
                  <c:v>12862.5</c:v>
                </c:pt>
                <c:pt idx="49">
                  <c:v>13125</c:v>
                </c:pt>
                <c:pt idx="50">
                  <c:v>13387.5</c:v>
                </c:pt>
                <c:pt idx="51">
                  <c:v>13650</c:v>
                </c:pt>
                <c:pt idx="52">
                  <c:v>13912.5</c:v>
                </c:pt>
                <c:pt idx="53">
                  <c:v>14175</c:v>
                </c:pt>
                <c:pt idx="54">
                  <c:v>14437.5</c:v>
                </c:pt>
                <c:pt idx="55">
                  <c:v>14700</c:v>
                </c:pt>
                <c:pt idx="56">
                  <c:v>14962.5</c:v>
                </c:pt>
                <c:pt idx="57">
                  <c:v>15225</c:v>
                </c:pt>
                <c:pt idx="58">
                  <c:v>15487.5</c:v>
                </c:pt>
                <c:pt idx="59">
                  <c:v>15750</c:v>
                </c:pt>
              </c:numCache>
            </c:numRef>
          </c:val>
          <c:smooth val="0"/>
          <c:extLst>
            <c:ext xmlns:c16="http://schemas.microsoft.com/office/drawing/2014/chart" uri="{C3380CC4-5D6E-409C-BE32-E72D297353CC}">
              <c16:uniqueId val="{00000000-9F9F-4209-A255-CEDBAC5142D7}"/>
            </c:ext>
          </c:extLst>
        </c:ser>
        <c:ser>
          <c:idx val="1"/>
          <c:order val="1"/>
          <c:tx>
            <c:strRef>
              <c:f>'[Lease vs Loan Comparison2.xlsx]Sheet1'!$J$4</c:f>
              <c:strCache>
                <c:ptCount val="1"/>
                <c:pt idx="0">
                  <c:v>Purchase</c:v>
                </c:pt>
              </c:strCache>
            </c:strRef>
          </c:tx>
          <c:spPr>
            <a:ln w="28575" cap="rnd">
              <a:solidFill>
                <a:schemeClr val="accent2"/>
              </a:solidFill>
              <a:round/>
            </a:ln>
            <a:effectLst/>
          </c:spPr>
          <c:marker>
            <c:symbol val="none"/>
          </c:marker>
          <c:cat>
            <c:numRef>
              <c:f>[1]Sheet1!$H$5:$H$64</c:f>
              <c:numCache>
                <c:formatCode>General</c:formatCode>
                <c:ptCount val="6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numCache>
            </c:numRef>
          </c:cat>
          <c:val>
            <c:numRef>
              <c:f>[1]Sheet1!$J$5:$J$64</c:f>
              <c:numCache>
                <c:formatCode>_("$"* #,##0_);_("$"* \(#,##0\);_("$"* "-"??_);_(@_)</c:formatCode>
                <c:ptCount val="60"/>
                <c:pt idx="0">
                  <c:v>262.50000000000006</c:v>
                </c:pt>
                <c:pt idx="1">
                  <c:v>521.3334353831583</c:v>
                </c:pt>
                <c:pt idx="2">
                  <c:v>776.4789178558766</c:v>
                </c:pt>
                <c:pt idx="3">
                  <c:v>1027.9149343595107</c:v>
                </c:pt>
                <c:pt idx="4">
                  <c:v>1275.6198463425742</c:v>
                </c:pt>
                <c:pt idx="5">
                  <c:v>1519.5718890286971</c:v>
                </c:pt>
                <c:pt idx="6">
                  <c:v>1759.7491706803139</c:v>
                </c:pt>
                <c:pt idx="7">
                  <c:v>1996.1296718580568</c:v>
                </c:pt>
                <c:pt idx="8">
                  <c:v>2228.6912446758279</c:v>
                </c:pt>
                <c:pt idx="9">
                  <c:v>2457.4116120515278</c:v>
                </c:pt>
                <c:pt idx="10">
                  <c:v>2682.2683669534108</c:v>
                </c:pt>
                <c:pt idx="11">
                  <c:v>2903.2389716420466</c:v>
                </c:pt>
                <c:pt idx="12">
                  <c:v>3120.3007569078577</c:v>
                </c:pt>
                <c:pt idx="13">
                  <c:v>3333.4309213042106</c:v>
                </c:pt>
                <c:pt idx="14">
                  <c:v>3542.6065303760342</c:v>
                </c:pt>
                <c:pt idx="15">
                  <c:v>3747.804515883935</c:v>
                </c:pt>
                <c:pt idx="16">
                  <c:v>3949.0016750237901</c:v>
                </c:pt>
                <c:pt idx="17">
                  <c:v>4146.1746696417858</c:v>
                </c:pt>
                <c:pt idx="18">
                  <c:v>4339.300025444878</c:v>
                </c:pt>
                <c:pt idx="19">
                  <c:v>4528.3541312066463</c:v>
                </c:pt>
                <c:pt idx="20">
                  <c:v>4713.3132379685167</c:v>
                </c:pt>
                <c:pt idx="21">
                  <c:v>4894.1534582363229</c:v>
                </c:pt>
                <c:pt idx="22">
                  <c:v>5070.8507651721829</c:v>
                </c:pt>
                <c:pt idx="23">
                  <c:v>5243.3809917816607</c:v>
                </c:pt>
                <c:pt idx="24">
                  <c:v>5411.7198300961854</c:v>
                </c:pt>
                <c:pt idx="25">
                  <c:v>5575.8428303507026</c:v>
                </c:pt>
                <c:pt idx="26">
                  <c:v>5735.7254001565298</c:v>
                </c:pt>
                <c:pt idx="27">
                  <c:v>5891.3428036693822</c:v>
                </c:pt>
                <c:pt idx="28">
                  <c:v>6042.6701607525511</c:v>
                </c:pt>
                <c:pt idx="29">
                  <c:v>6189.6824461351971</c:v>
                </c:pt>
                <c:pt idx="30">
                  <c:v>6332.3544885657329</c:v>
                </c:pt>
                <c:pt idx="31">
                  <c:v>6470.6609699602723</c:v>
                </c:pt>
                <c:pt idx="32">
                  <c:v>6604.5764245461041</c:v>
                </c:pt>
                <c:pt idx="33">
                  <c:v>6734.0752380001786</c:v>
                </c:pt>
                <c:pt idx="34">
                  <c:v>6859.1316465825603</c:v>
                </c:pt>
                <c:pt idx="35">
                  <c:v>6979.7197362648303</c:v>
                </c:pt>
                <c:pt idx="36">
                  <c:v>7095.8134418534055</c:v>
                </c:pt>
                <c:pt idx="37">
                  <c:v>7207.3865461077385</c:v>
                </c:pt>
                <c:pt idx="38">
                  <c:v>7314.4126788533804</c:v>
                </c:pt>
                <c:pt idx="39">
                  <c:v>7416.8653160898639</c:v>
                </c:pt>
                <c:pt idx="40">
                  <c:v>7514.7177790933847</c:v>
                </c:pt>
                <c:pt idx="41">
                  <c:v>7607.943233514251</c:v>
                </c:pt>
                <c:pt idx="42">
                  <c:v>7696.5146884690639</c:v>
                </c:pt>
                <c:pt idx="43">
                  <c:v>7780.4049956276049</c:v>
                </c:pt>
                <c:pt idx="44">
                  <c:v>7859.5868482943952</c:v>
                </c:pt>
                <c:pt idx="45">
                  <c:v>7934.0327804849003</c:v>
                </c:pt>
                <c:pt idx="46">
                  <c:v>8003.715165996342</c:v>
                </c:pt>
                <c:pt idx="47">
                  <c:v>8068.6062174730914</c:v>
                </c:pt>
                <c:pt idx="48">
                  <c:v>8128.6779854666138</c:v>
                </c:pt>
                <c:pt idx="49">
                  <c:v>8183.9023574899229</c:v>
                </c:pt>
                <c:pt idx="50">
                  <c:v>8234.2510570665272</c:v>
                </c:pt>
                <c:pt idx="51">
                  <c:v>8279.6956427738187</c:v>
                </c:pt>
                <c:pt idx="52">
                  <c:v>8320.2075072808948</c:v>
                </c:pt>
                <c:pt idx="53">
                  <c:v>8355.7578763807542</c:v>
                </c:pt>
                <c:pt idx="54">
                  <c:v>8386.3178080168545</c:v>
                </c:pt>
                <c:pt idx="55">
                  <c:v>8411.8581913039907</c:v>
                </c:pt>
                <c:pt idx="56">
                  <c:v>8432.349745543459</c:v>
                </c:pt>
                <c:pt idx="57">
                  <c:v>8447.7630192324832</c:v>
                </c:pt>
                <c:pt idx="58">
                  <c:v>8458.068389067852</c:v>
                </c:pt>
                <c:pt idx="59">
                  <c:v>8463.2360589437503</c:v>
                </c:pt>
              </c:numCache>
            </c:numRef>
          </c:val>
          <c:smooth val="0"/>
          <c:extLst>
            <c:ext xmlns:c16="http://schemas.microsoft.com/office/drawing/2014/chart" uri="{C3380CC4-5D6E-409C-BE32-E72D297353CC}">
              <c16:uniqueId val="{00000001-9F9F-4209-A255-CEDBAC5142D7}"/>
            </c:ext>
          </c:extLst>
        </c:ser>
        <c:dLbls>
          <c:showLegendKey val="0"/>
          <c:showVal val="0"/>
          <c:showCatName val="0"/>
          <c:showSerName val="0"/>
          <c:showPercent val="0"/>
          <c:showBubbleSize val="0"/>
        </c:dLbls>
        <c:smooth val="0"/>
        <c:axId val="1405983104"/>
        <c:axId val="1405983584"/>
      </c:lineChart>
      <c:catAx>
        <c:axId val="1405983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5983584"/>
        <c:crosses val="autoZero"/>
        <c:auto val="1"/>
        <c:lblAlgn val="ctr"/>
        <c:lblOffset val="100"/>
        <c:noMultiLvlLbl val="0"/>
      </c:catAx>
      <c:valAx>
        <c:axId val="1405983584"/>
        <c:scaling>
          <c:orientation val="minMax"/>
          <c:max val="16000"/>
          <c:min val="0"/>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5983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BAD43-3A4B-4215-8CA7-94D37C49775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7D357D-36CC-4F34-AAF0-854B48BA08D6}">
      <dgm:prSet phldrT="[Text]" custT="1"/>
      <dgm:spPr/>
      <dgm:t>
        <a:bodyPr tIns="108000"/>
        <a:lstStyle/>
        <a:p>
          <a:pPr>
            <a:buClr>
              <a:schemeClr val="accent1"/>
            </a:buClr>
            <a:buFont typeface="Arial" panose="020B0604020202020204" pitchFamily="34" charset="0"/>
            <a:buChar char="•"/>
          </a:pPr>
          <a:r>
            <a:rPr lang="en-US" sz="1600" dirty="0">
              <a:latin typeface="Arial" panose="020B0604020202020204" pitchFamily="34" charset="0"/>
              <a:ea typeface="Aptos" panose="020B0004020202020204" pitchFamily="34" charset="0"/>
              <a:cs typeface="Arial" panose="020B0604020202020204" pitchFamily="34" charset="0"/>
            </a:rPr>
            <a:t>L</a:t>
          </a:r>
          <a:r>
            <a:rPr lang="en-US" sz="1600" dirty="0">
              <a:effectLst/>
              <a:latin typeface="Arial" panose="020B0604020202020204" pitchFamily="34" charset="0"/>
              <a:ea typeface="Aptos" panose="020B0004020202020204" pitchFamily="34" charset="0"/>
              <a:cs typeface="Arial" panose="020B0604020202020204" pitchFamily="34" charset="0"/>
            </a:rPr>
            <a:t>icensed in 42 states and growing.</a:t>
          </a:r>
          <a:endParaRPr lang="en-US" sz="1600" dirty="0"/>
        </a:p>
      </dgm:t>
    </dgm:pt>
    <dgm:pt modelId="{033B4D6A-5B2E-4FB5-ABA1-8E201BEC28AC}" type="parTrans" cxnId="{E4458D05-9A2F-420C-B2C3-697275C61D37}">
      <dgm:prSet/>
      <dgm:spPr/>
      <dgm:t>
        <a:bodyPr/>
        <a:lstStyle/>
        <a:p>
          <a:endParaRPr lang="en-US"/>
        </a:p>
      </dgm:t>
    </dgm:pt>
    <dgm:pt modelId="{E3ACFA4E-9B2F-49F3-AA16-F238971B6866}" type="sibTrans" cxnId="{E4458D05-9A2F-420C-B2C3-697275C61D37}">
      <dgm:prSet/>
      <dgm:spPr/>
      <dgm:t>
        <a:bodyPr/>
        <a:lstStyle/>
        <a:p>
          <a:endParaRPr lang="en-US"/>
        </a:p>
      </dgm:t>
    </dgm:pt>
    <dgm:pt modelId="{40CA05F3-3AB1-439F-8C56-48D2DDC7B7E0}">
      <dgm:prSet phldrT="[Text]"/>
      <dgm:spPr>
        <a:solidFill>
          <a:schemeClr val="bg1"/>
        </a:solidFill>
      </dgm:spPr>
      <dgm:t>
        <a:bodyPr anchor="b" anchorCtr="0"/>
        <a:lstStyle/>
        <a:p>
          <a:r>
            <a:rPr lang="en-US" b="1" dirty="0">
              <a:solidFill>
                <a:schemeClr val="tx2"/>
              </a:solidFill>
              <a:effectLst/>
              <a:latin typeface="Arial" panose="020B0604020202020204" pitchFamily="34" charset="0"/>
              <a:ea typeface="Aptos" panose="020B0004020202020204" pitchFamily="34" charset="0"/>
              <a:cs typeface="Arial" panose="020B0604020202020204" pitchFamily="34" charset="0"/>
            </a:rPr>
            <a:t>Proprietary Dealer Solution</a:t>
          </a:r>
          <a:endParaRPr lang="en-US" dirty="0">
            <a:solidFill>
              <a:schemeClr val="tx2"/>
            </a:solidFill>
          </a:endParaRPr>
        </a:p>
      </dgm:t>
    </dgm:pt>
    <dgm:pt modelId="{CEBCED62-67EC-400F-A5E3-AAD068831485}" type="parTrans" cxnId="{8AF0CFE3-54B5-4475-9DCA-27ADE44A923F}">
      <dgm:prSet/>
      <dgm:spPr/>
      <dgm:t>
        <a:bodyPr/>
        <a:lstStyle/>
        <a:p>
          <a:endParaRPr lang="en-US"/>
        </a:p>
      </dgm:t>
    </dgm:pt>
    <dgm:pt modelId="{03918F2F-4D17-470A-A028-CACC4890707B}" type="sibTrans" cxnId="{8AF0CFE3-54B5-4475-9DCA-27ADE44A923F}">
      <dgm:prSet/>
      <dgm:spPr/>
      <dgm:t>
        <a:bodyPr/>
        <a:lstStyle/>
        <a:p>
          <a:endParaRPr lang="en-US"/>
        </a:p>
      </dgm:t>
    </dgm:pt>
    <dgm:pt modelId="{2E6EF6B1-6114-40D8-A7CC-5E114B570496}">
      <dgm:prSet phldrT="[Text]" custT="1"/>
      <dgm:spPr/>
      <dgm:t>
        <a:bodyPr tIns="108000"/>
        <a:lstStyle/>
        <a:p>
          <a:pPr>
            <a:buClr>
              <a:schemeClr val="accent1"/>
            </a:buClr>
            <a:buFont typeface="Arial" panose="020B0604020202020204" pitchFamily="34" charset="0"/>
            <a:buChar char="•"/>
          </a:pPr>
          <a:r>
            <a:rPr lang="en-US" sz="1600" dirty="0">
              <a:effectLst/>
              <a:latin typeface="Arial" panose="020B0604020202020204" pitchFamily="34" charset="0"/>
              <a:ea typeface="Aptos" panose="020B0004020202020204" pitchFamily="34" charset="0"/>
              <a:cs typeface="Arial" panose="020B0604020202020204" pitchFamily="34" charset="0"/>
            </a:rPr>
            <a:t>Integrated with RouteOne and DealerTrack.</a:t>
          </a:r>
          <a:endParaRPr lang="en-US" sz="1600" dirty="0"/>
        </a:p>
      </dgm:t>
    </dgm:pt>
    <dgm:pt modelId="{746B1E6E-754E-4BAC-8296-4D1216953034}" type="parTrans" cxnId="{B6FBDDB1-0FCF-4246-936B-1B72CDEF1919}">
      <dgm:prSet/>
      <dgm:spPr/>
      <dgm:t>
        <a:bodyPr/>
        <a:lstStyle/>
        <a:p>
          <a:endParaRPr lang="en-US"/>
        </a:p>
      </dgm:t>
    </dgm:pt>
    <dgm:pt modelId="{E5E137D3-F1DE-442D-B8F1-4DB133CA90C8}" type="sibTrans" cxnId="{B6FBDDB1-0FCF-4246-936B-1B72CDEF1919}">
      <dgm:prSet/>
      <dgm:spPr/>
      <dgm:t>
        <a:bodyPr/>
        <a:lstStyle/>
        <a:p>
          <a:endParaRPr lang="en-US"/>
        </a:p>
      </dgm:t>
    </dgm:pt>
    <dgm:pt modelId="{E87016D0-10E2-4A6C-BB9E-767954DE950C}">
      <dgm:prSet custT="1"/>
      <dgm:spPr/>
      <dgm:t>
        <a:bodyPr tIns="108000"/>
        <a:lstStyle/>
        <a:p>
          <a:pPr>
            <a:buClr>
              <a:schemeClr val="accent1"/>
            </a:buClr>
            <a:buFont typeface="Arial" panose="020B0604020202020204" pitchFamily="34" charset="0"/>
            <a:buChar char="•"/>
          </a:pPr>
          <a:r>
            <a:rPr lang="en-US" sz="1600" dirty="0">
              <a:effectLst/>
              <a:latin typeface="Arial" panose="020B0604020202020204" pitchFamily="34" charset="0"/>
              <a:ea typeface="Aptos" panose="020B0004020202020204" pitchFamily="34" charset="0"/>
              <a:cs typeface="Arial" panose="020B0604020202020204" pitchFamily="34" charset="0"/>
            </a:rPr>
            <a:t>Onboarded 700+ </a:t>
          </a:r>
          <a:r>
            <a:rPr lang="en-US" sz="1600" dirty="0">
              <a:latin typeface="Arial" panose="020B0604020202020204" pitchFamily="34" charset="0"/>
              <a:ea typeface="Aptos" panose="020B0004020202020204" pitchFamily="34" charset="0"/>
              <a:cs typeface="Arial" panose="020B0604020202020204" pitchFamily="34" charset="0"/>
            </a:rPr>
            <a:t>D</a:t>
          </a:r>
          <a:r>
            <a:rPr lang="en-US" sz="1600" dirty="0">
              <a:effectLst/>
              <a:latin typeface="Arial" panose="020B0604020202020204" pitchFamily="34" charset="0"/>
              <a:ea typeface="Aptos" panose="020B0004020202020204" pitchFamily="34" charset="0"/>
              <a:cs typeface="Arial" panose="020B0604020202020204" pitchFamily="34" charset="0"/>
            </a:rPr>
            <a:t>ealers.</a:t>
          </a:r>
        </a:p>
      </dgm:t>
    </dgm:pt>
    <dgm:pt modelId="{185D9544-A6BE-40BB-9EB8-4A850F21F2B3}" type="parTrans" cxnId="{573101AF-B693-477F-BDA5-3CC18EED8EFC}">
      <dgm:prSet/>
      <dgm:spPr/>
      <dgm:t>
        <a:bodyPr/>
        <a:lstStyle/>
        <a:p>
          <a:endParaRPr lang="en-US"/>
        </a:p>
      </dgm:t>
    </dgm:pt>
    <dgm:pt modelId="{B6786B33-B1EE-4BDB-8267-C0139E6D635F}" type="sibTrans" cxnId="{573101AF-B693-477F-BDA5-3CC18EED8EFC}">
      <dgm:prSet/>
      <dgm:spPr/>
      <dgm:t>
        <a:bodyPr/>
        <a:lstStyle/>
        <a:p>
          <a:endParaRPr lang="en-US"/>
        </a:p>
      </dgm:t>
    </dgm:pt>
    <dgm:pt modelId="{199BC836-050A-4AA7-AE16-3E03223694C2}">
      <dgm:prSet custT="1"/>
      <dgm:spPr/>
      <dgm:t>
        <a:bodyPr tIns="108000"/>
        <a:lstStyle/>
        <a:p>
          <a:pPr>
            <a:buClr>
              <a:schemeClr val="accent1"/>
            </a:buClr>
            <a:buFont typeface="Arial" panose="020B0604020202020204" pitchFamily="34" charset="0"/>
            <a:buChar char="•"/>
          </a:pPr>
          <a:r>
            <a:rPr lang="en-US" sz="1600" dirty="0">
              <a:latin typeface="Arial" panose="020B0604020202020204" pitchFamily="34" charset="0"/>
              <a:ea typeface="Aptos" panose="020B0004020202020204" pitchFamily="34" charset="0"/>
              <a:cs typeface="Arial" panose="020B0604020202020204" pitchFamily="34" charset="0"/>
            </a:rPr>
            <a:t>Recently announced strategic partnerships with AutoSavvy and Military AutoSource. </a:t>
          </a:r>
          <a:br>
            <a:rPr lang="en-US" sz="1600" dirty="0">
              <a:latin typeface="Arial" panose="020B0604020202020204" pitchFamily="34" charset="0"/>
              <a:ea typeface="Aptos" panose="020B0004020202020204" pitchFamily="34" charset="0"/>
              <a:cs typeface="Arial" panose="020B0604020202020204" pitchFamily="34" charset="0"/>
            </a:rPr>
          </a:br>
          <a:br>
            <a:rPr lang="en-US" sz="1600" dirty="0">
              <a:latin typeface="Arial" panose="020B0604020202020204" pitchFamily="34" charset="0"/>
              <a:ea typeface="Aptos" panose="020B0004020202020204" pitchFamily="34" charset="0"/>
              <a:cs typeface="Arial" panose="020B0604020202020204" pitchFamily="34" charset="0"/>
            </a:rPr>
          </a:br>
          <a:endParaRPr lang="en-CA" sz="1600" dirty="0">
            <a:effectLst/>
            <a:latin typeface="Arial" panose="020B0604020202020204" pitchFamily="34" charset="0"/>
            <a:ea typeface="Aptos" panose="020B0004020202020204" pitchFamily="34" charset="0"/>
            <a:cs typeface="Arial" panose="020B0604020202020204" pitchFamily="34" charset="0"/>
          </a:endParaRPr>
        </a:p>
      </dgm:t>
    </dgm:pt>
    <dgm:pt modelId="{C0B13935-8633-42AB-8E46-D843539BC7D0}" type="parTrans" cxnId="{330243A4-67B1-4F79-ACAB-E0DF8FA0F016}">
      <dgm:prSet/>
      <dgm:spPr/>
      <dgm:t>
        <a:bodyPr/>
        <a:lstStyle/>
        <a:p>
          <a:endParaRPr lang="en-US"/>
        </a:p>
      </dgm:t>
    </dgm:pt>
    <dgm:pt modelId="{D8ACA292-4AF9-4854-8C81-CF445DE0E221}" type="sibTrans" cxnId="{330243A4-67B1-4F79-ACAB-E0DF8FA0F016}">
      <dgm:prSet/>
      <dgm:spPr/>
      <dgm:t>
        <a:bodyPr/>
        <a:lstStyle/>
        <a:p>
          <a:endParaRPr lang="en-US"/>
        </a:p>
      </dgm:t>
    </dgm:pt>
    <dgm:pt modelId="{2B7B33BD-6214-4882-B819-C44157553898}">
      <dgm:prSet custT="1"/>
      <dgm:spPr/>
      <dgm:t>
        <a:bodyPr tIns="108000"/>
        <a:lstStyle/>
        <a:p>
          <a:pPr>
            <a:buClr>
              <a:schemeClr val="accent1"/>
            </a:buClr>
            <a:buFont typeface="Arial" panose="020B0604020202020204" pitchFamily="34" charset="0"/>
            <a:buChar char="•"/>
          </a:pPr>
          <a:r>
            <a:rPr lang="en-US" sz="1600" dirty="0">
              <a:effectLst/>
              <a:latin typeface="Arial" panose="020B0604020202020204" pitchFamily="34" charset="0"/>
              <a:ea typeface="Aptos" panose="020B0004020202020204" pitchFamily="34" charset="0"/>
              <a:cs typeface="Arial" panose="020B0604020202020204" pitchFamily="34" charset="0"/>
            </a:rPr>
            <a:t>Dealer is notified in seconds if their customer is approved via automated decisioning technology.</a:t>
          </a:r>
          <a:br>
            <a:rPr lang="en-US" sz="1600" dirty="0">
              <a:effectLst/>
              <a:latin typeface="Arial" panose="020B0604020202020204" pitchFamily="34" charset="0"/>
              <a:ea typeface="Aptos" panose="020B0004020202020204" pitchFamily="34" charset="0"/>
              <a:cs typeface="Arial" panose="020B0604020202020204" pitchFamily="34" charset="0"/>
            </a:rPr>
          </a:br>
          <a:br>
            <a:rPr lang="en-US" sz="1600" dirty="0">
              <a:effectLst/>
              <a:latin typeface="Arial" panose="020B0604020202020204" pitchFamily="34" charset="0"/>
              <a:ea typeface="Aptos" panose="020B0004020202020204" pitchFamily="34" charset="0"/>
              <a:cs typeface="Arial" panose="020B0604020202020204" pitchFamily="34" charset="0"/>
            </a:rPr>
          </a:br>
          <a:endParaRPr lang="en-CA" sz="1600" dirty="0">
            <a:effectLst/>
            <a:latin typeface="Arial" panose="020B0604020202020204" pitchFamily="34" charset="0"/>
            <a:ea typeface="Aptos" panose="020B0004020202020204" pitchFamily="34" charset="0"/>
            <a:cs typeface="Arial" panose="020B0604020202020204" pitchFamily="34" charset="0"/>
          </a:endParaRPr>
        </a:p>
      </dgm:t>
    </dgm:pt>
    <dgm:pt modelId="{9F7E97E0-2382-4D9D-AF19-369AA4C86655}" type="parTrans" cxnId="{CDE21222-F0B1-4820-A704-516F0023166C}">
      <dgm:prSet/>
      <dgm:spPr/>
      <dgm:t>
        <a:bodyPr/>
        <a:lstStyle/>
        <a:p>
          <a:endParaRPr lang="en-US"/>
        </a:p>
      </dgm:t>
    </dgm:pt>
    <dgm:pt modelId="{34112764-D7C6-4BDB-960D-8565CBF35251}" type="sibTrans" cxnId="{CDE21222-F0B1-4820-A704-516F0023166C}">
      <dgm:prSet/>
      <dgm:spPr/>
      <dgm:t>
        <a:bodyPr/>
        <a:lstStyle/>
        <a:p>
          <a:endParaRPr lang="en-US"/>
        </a:p>
      </dgm:t>
    </dgm:pt>
    <dgm:pt modelId="{9924ECDA-A495-4189-95B5-1C42F582EA69}">
      <dgm:prSet/>
      <dgm:spPr>
        <a:solidFill>
          <a:schemeClr val="bg1"/>
        </a:solidFill>
        <a:ln>
          <a:noFill/>
        </a:ln>
      </dgm:spPr>
      <dgm:t>
        <a:bodyPr anchor="b" anchorCtr="0"/>
        <a:lstStyle/>
        <a:p>
          <a:r>
            <a:rPr lang="en-US" b="1" dirty="0">
              <a:solidFill>
                <a:schemeClr val="tx2"/>
              </a:solidFill>
              <a:effectLst/>
              <a:latin typeface="Arial" panose="020B0604020202020204" pitchFamily="34" charset="0"/>
              <a:ea typeface="Aptos" panose="020B0004020202020204" pitchFamily="34" charset="0"/>
              <a:cs typeface="Arial" panose="020B0604020202020204" pitchFamily="34" charset="0"/>
            </a:rPr>
            <a:t>Fast Funding</a:t>
          </a:r>
          <a:endParaRPr lang="en-CA"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dgm:t>
    </dgm:pt>
    <dgm:pt modelId="{507323DB-FAF1-41E6-9E3F-7641DA51F806}" type="parTrans" cxnId="{C8BA03EE-FA4D-49FE-9261-C9892956EFBB}">
      <dgm:prSet/>
      <dgm:spPr/>
      <dgm:t>
        <a:bodyPr/>
        <a:lstStyle/>
        <a:p>
          <a:endParaRPr lang="en-US"/>
        </a:p>
      </dgm:t>
    </dgm:pt>
    <dgm:pt modelId="{A5BF7B48-6295-45FC-8F82-D2A4BB6B2E71}" type="sibTrans" cxnId="{C8BA03EE-FA4D-49FE-9261-C9892956EFBB}">
      <dgm:prSet/>
      <dgm:spPr/>
      <dgm:t>
        <a:bodyPr/>
        <a:lstStyle/>
        <a:p>
          <a:endParaRPr lang="en-US"/>
        </a:p>
      </dgm:t>
    </dgm:pt>
    <dgm:pt modelId="{BA406487-5CE6-42F2-9249-C1D070BEE0E9}">
      <dgm:prSet custT="1"/>
      <dgm:spPr/>
      <dgm:t>
        <a:bodyPr tIns="108000"/>
        <a:lstStyle/>
        <a:p>
          <a:pPr>
            <a:buClr>
              <a:schemeClr val="accent1"/>
            </a:buClr>
            <a:buFont typeface="Arial" panose="020B0604020202020204" pitchFamily="34" charset="0"/>
            <a:buChar char="•"/>
          </a:pPr>
          <a:r>
            <a:rPr lang="en-US" sz="1600" dirty="0">
              <a:effectLst/>
              <a:latin typeface="Arial" panose="020B0604020202020204" pitchFamily="34" charset="0"/>
              <a:ea typeface="Aptos" panose="020B0004020202020204" pitchFamily="34" charset="0"/>
              <a:cs typeface="Arial" panose="020B0604020202020204" pitchFamily="34" charset="0"/>
            </a:rPr>
            <a:t>Automated solution will provide same day funding within hours of receipt of completed contracts.</a:t>
          </a:r>
          <a:endParaRPr lang="en-CA" sz="1600" dirty="0">
            <a:effectLst/>
            <a:latin typeface="Arial" panose="020B0604020202020204" pitchFamily="34" charset="0"/>
            <a:ea typeface="Aptos" panose="020B0004020202020204" pitchFamily="34" charset="0"/>
            <a:cs typeface="Arial" panose="020B0604020202020204" pitchFamily="34" charset="0"/>
          </a:endParaRPr>
        </a:p>
      </dgm:t>
    </dgm:pt>
    <dgm:pt modelId="{E58BCEAA-7DEC-402E-A294-D11E97F67543}" type="parTrans" cxnId="{0C107ABE-4F55-47F9-8CF5-C6422AF9F476}">
      <dgm:prSet/>
      <dgm:spPr/>
      <dgm:t>
        <a:bodyPr/>
        <a:lstStyle/>
        <a:p>
          <a:endParaRPr lang="en-US"/>
        </a:p>
      </dgm:t>
    </dgm:pt>
    <dgm:pt modelId="{004F78EC-E560-4F51-B31F-2D5F73D2612B}" type="sibTrans" cxnId="{0C107ABE-4F55-47F9-8CF5-C6422AF9F476}">
      <dgm:prSet/>
      <dgm:spPr/>
      <dgm:t>
        <a:bodyPr/>
        <a:lstStyle/>
        <a:p>
          <a:endParaRPr lang="en-US"/>
        </a:p>
      </dgm:t>
    </dgm:pt>
    <dgm:pt modelId="{FA16495E-09BF-4DD3-A9E9-91569F5A1CAD}">
      <dgm:prSet phldrT="[Text]"/>
      <dgm:spPr>
        <a:solidFill>
          <a:schemeClr val="bg1"/>
        </a:solidFill>
        <a:ln>
          <a:noFill/>
        </a:ln>
      </dgm:spPr>
      <dgm:t>
        <a:bodyPr anchor="b" anchorCtr="0"/>
        <a:lstStyle/>
        <a:p>
          <a:r>
            <a:rPr lang="en-US" b="1" dirty="0">
              <a:solidFill>
                <a:schemeClr val="tx2"/>
              </a:solidFill>
              <a:effectLst/>
              <a:latin typeface="Arial" panose="020B0604020202020204" pitchFamily="34" charset="0"/>
              <a:ea typeface="Aptos" panose="020B0004020202020204" pitchFamily="34" charset="0"/>
              <a:cs typeface="Arial" panose="020B0604020202020204" pitchFamily="34" charset="0"/>
            </a:rPr>
            <a:t>Market Penetration</a:t>
          </a:r>
          <a:endParaRPr lang="en-US" dirty="0">
            <a:solidFill>
              <a:schemeClr val="tx2"/>
            </a:solidFill>
          </a:endParaRPr>
        </a:p>
      </dgm:t>
    </dgm:pt>
    <dgm:pt modelId="{90983E6C-3717-4331-9ED7-E62B34292270}" type="sibTrans" cxnId="{2266AD84-05D0-4959-9631-11755792CE00}">
      <dgm:prSet/>
      <dgm:spPr/>
      <dgm:t>
        <a:bodyPr/>
        <a:lstStyle/>
        <a:p>
          <a:endParaRPr lang="en-US"/>
        </a:p>
      </dgm:t>
    </dgm:pt>
    <dgm:pt modelId="{7013CE06-8142-4E95-AC68-2B6F774A9FA1}" type="parTrans" cxnId="{2266AD84-05D0-4959-9631-11755792CE00}">
      <dgm:prSet/>
      <dgm:spPr/>
      <dgm:t>
        <a:bodyPr/>
        <a:lstStyle/>
        <a:p>
          <a:endParaRPr lang="en-US"/>
        </a:p>
      </dgm:t>
    </dgm:pt>
    <dgm:pt modelId="{0919C128-E18B-481D-83B6-927CAD521E9F}" type="pres">
      <dgm:prSet presAssocID="{639BAD43-3A4B-4215-8CA7-94D37C497751}" presName="linear" presStyleCnt="0">
        <dgm:presLayoutVars>
          <dgm:animLvl val="lvl"/>
          <dgm:resizeHandles val="exact"/>
        </dgm:presLayoutVars>
      </dgm:prSet>
      <dgm:spPr/>
    </dgm:pt>
    <dgm:pt modelId="{C0AEE4BF-56A2-4E5A-A2C2-20B07CBBE0B2}" type="pres">
      <dgm:prSet presAssocID="{FA16495E-09BF-4DD3-A9E9-91569F5A1CAD}" presName="parentText" presStyleLbl="node1" presStyleIdx="0" presStyleCnt="3" custScaleY="18016">
        <dgm:presLayoutVars>
          <dgm:chMax val="0"/>
          <dgm:bulletEnabled val="1"/>
        </dgm:presLayoutVars>
      </dgm:prSet>
      <dgm:spPr/>
    </dgm:pt>
    <dgm:pt modelId="{3CC486DE-4120-429F-8486-89A935BE329E}" type="pres">
      <dgm:prSet presAssocID="{FA16495E-09BF-4DD3-A9E9-91569F5A1CAD}" presName="childText" presStyleLbl="revTx" presStyleIdx="0" presStyleCnt="3">
        <dgm:presLayoutVars>
          <dgm:bulletEnabled val="1"/>
        </dgm:presLayoutVars>
      </dgm:prSet>
      <dgm:spPr/>
    </dgm:pt>
    <dgm:pt modelId="{FE68075B-1450-4D0F-8B97-B758F01D38D0}" type="pres">
      <dgm:prSet presAssocID="{40CA05F3-3AB1-439F-8C56-48D2DDC7B7E0}" presName="parentText" presStyleLbl="node1" presStyleIdx="1" presStyleCnt="3" custScaleY="18016">
        <dgm:presLayoutVars>
          <dgm:chMax val="0"/>
          <dgm:bulletEnabled val="1"/>
        </dgm:presLayoutVars>
      </dgm:prSet>
      <dgm:spPr/>
    </dgm:pt>
    <dgm:pt modelId="{1F172AAE-3F18-4DDB-8E81-4BAA666E3329}" type="pres">
      <dgm:prSet presAssocID="{40CA05F3-3AB1-439F-8C56-48D2DDC7B7E0}" presName="childText" presStyleLbl="revTx" presStyleIdx="1" presStyleCnt="3">
        <dgm:presLayoutVars>
          <dgm:bulletEnabled val="1"/>
        </dgm:presLayoutVars>
      </dgm:prSet>
      <dgm:spPr/>
    </dgm:pt>
    <dgm:pt modelId="{F9D386E6-BF04-48AA-AEDC-E6967FCCB7BD}" type="pres">
      <dgm:prSet presAssocID="{9924ECDA-A495-4189-95B5-1C42F582EA69}" presName="parentText" presStyleLbl="node1" presStyleIdx="2" presStyleCnt="3" custScaleY="18016">
        <dgm:presLayoutVars>
          <dgm:chMax val="0"/>
          <dgm:bulletEnabled val="1"/>
        </dgm:presLayoutVars>
      </dgm:prSet>
      <dgm:spPr/>
    </dgm:pt>
    <dgm:pt modelId="{C5394E40-9E55-4AB7-8B48-EC0701E56142}" type="pres">
      <dgm:prSet presAssocID="{9924ECDA-A495-4189-95B5-1C42F582EA69}" presName="childText" presStyleLbl="revTx" presStyleIdx="2" presStyleCnt="3">
        <dgm:presLayoutVars>
          <dgm:bulletEnabled val="1"/>
        </dgm:presLayoutVars>
      </dgm:prSet>
      <dgm:spPr/>
    </dgm:pt>
  </dgm:ptLst>
  <dgm:cxnLst>
    <dgm:cxn modelId="{9255F804-105F-4F41-8702-3600F4F62005}" type="presOf" srcId="{40CA05F3-3AB1-439F-8C56-48D2DDC7B7E0}" destId="{FE68075B-1450-4D0F-8B97-B758F01D38D0}" srcOrd="0" destOrd="0" presId="urn:microsoft.com/office/officeart/2005/8/layout/vList2"/>
    <dgm:cxn modelId="{E4458D05-9A2F-420C-B2C3-697275C61D37}" srcId="{FA16495E-09BF-4DD3-A9E9-91569F5A1CAD}" destId="{747D357D-36CC-4F34-AAF0-854B48BA08D6}" srcOrd="0" destOrd="0" parTransId="{033B4D6A-5B2E-4FB5-ABA1-8E201BEC28AC}" sibTransId="{E3ACFA4E-9B2F-49F3-AA16-F238971B6866}"/>
    <dgm:cxn modelId="{C65C6810-9F4F-4CAC-9302-D68BF872EEF9}" type="presOf" srcId="{199BC836-050A-4AA7-AE16-3E03223694C2}" destId="{3CC486DE-4120-429F-8486-89A935BE329E}" srcOrd="0" destOrd="2" presId="urn:microsoft.com/office/officeart/2005/8/layout/vList2"/>
    <dgm:cxn modelId="{CDE21222-F0B1-4820-A704-516F0023166C}" srcId="{40CA05F3-3AB1-439F-8C56-48D2DDC7B7E0}" destId="{2B7B33BD-6214-4882-B819-C44157553898}" srcOrd="1" destOrd="0" parTransId="{9F7E97E0-2382-4D9D-AF19-369AA4C86655}" sibTransId="{34112764-D7C6-4BDB-960D-8565CBF35251}"/>
    <dgm:cxn modelId="{B647A328-74A5-4E31-8FF6-B21E13843EA4}" type="presOf" srcId="{BA406487-5CE6-42F2-9249-C1D070BEE0E9}" destId="{C5394E40-9E55-4AB7-8B48-EC0701E56142}" srcOrd="0" destOrd="0" presId="urn:microsoft.com/office/officeart/2005/8/layout/vList2"/>
    <dgm:cxn modelId="{8460805E-FB89-46F7-BEFC-05B93F26F27D}" type="presOf" srcId="{2B7B33BD-6214-4882-B819-C44157553898}" destId="{1F172AAE-3F18-4DDB-8E81-4BAA666E3329}" srcOrd="0" destOrd="1" presId="urn:microsoft.com/office/officeart/2005/8/layout/vList2"/>
    <dgm:cxn modelId="{B6E8F74F-BADD-4132-A6C2-D67920E66B3F}" type="presOf" srcId="{747D357D-36CC-4F34-AAF0-854B48BA08D6}" destId="{3CC486DE-4120-429F-8486-89A935BE329E}" srcOrd="0" destOrd="0" presId="urn:microsoft.com/office/officeart/2005/8/layout/vList2"/>
    <dgm:cxn modelId="{7BE48481-FBE1-48BA-A5DC-0BE96F9CA9E9}" type="presOf" srcId="{FA16495E-09BF-4DD3-A9E9-91569F5A1CAD}" destId="{C0AEE4BF-56A2-4E5A-A2C2-20B07CBBE0B2}" srcOrd="0" destOrd="0" presId="urn:microsoft.com/office/officeart/2005/8/layout/vList2"/>
    <dgm:cxn modelId="{2266AD84-05D0-4959-9631-11755792CE00}" srcId="{639BAD43-3A4B-4215-8CA7-94D37C497751}" destId="{FA16495E-09BF-4DD3-A9E9-91569F5A1CAD}" srcOrd="0" destOrd="0" parTransId="{7013CE06-8142-4E95-AC68-2B6F774A9FA1}" sibTransId="{90983E6C-3717-4331-9ED7-E62B34292270}"/>
    <dgm:cxn modelId="{E2197B90-13D0-4C2C-BAD5-74E71E89ABDF}" type="presOf" srcId="{E87016D0-10E2-4A6C-BB9E-767954DE950C}" destId="{3CC486DE-4120-429F-8486-89A935BE329E}" srcOrd="0" destOrd="1" presId="urn:microsoft.com/office/officeart/2005/8/layout/vList2"/>
    <dgm:cxn modelId="{330243A4-67B1-4F79-ACAB-E0DF8FA0F016}" srcId="{FA16495E-09BF-4DD3-A9E9-91569F5A1CAD}" destId="{199BC836-050A-4AA7-AE16-3E03223694C2}" srcOrd="2" destOrd="0" parTransId="{C0B13935-8633-42AB-8E46-D843539BC7D0}" sibTransId="{D8ACA292-4AF9-4854-8C81-CF445DE0E221}"/>
    <dgm:cxn modelId="{4B6289AB-C071-4BED-A666-D4FE7976067E}" type="presOf" srcId="{9924ECDA-A495-4189-95B5-1C42F582EA69}" destId="{F9D386E6-BF04-48AA-AEDC-E6967FCCB7BD}" srcOrd="0" destOrd="0" presId="urn:microsoft.com/office/officeart/2005/8/layout/vList2"/>
    <dgm:cxn modelId="{573101AF-B693-477F-BDA5-3CC18EED8EFC}" srcId="{FA16495E-09BF-4DD3-A9E9-91569F5A1CAD}" destId="{E87016D0-10E2-4A6C-BB9E-767954DE950C}" srcOrd="1" destOrd="0" parTransId="{185D9544-A6BE-40BB-9EB8-4A850F21F2B3}" sibTransId="{B6786B33-B1EE-4BDB-8267-C0139E6D635F}"/>
    <dgm:cxn modelId="{B6FBDDB1-0FCF-4246-936B-1B72CDEF1919}" srcId="{40CA05F3-3AB1-439F-8C56-48D2DDC7B7E0}" destId="{2E6EF6B1-6114-40D8-A7CC-5E114B570496}" srcOrd="0" destOrd="0" parTransId="{746B1E6E-754E-4BAC-8296-4D1216953034}" sibTransId="{E5E137D3-F1DE-442D-B8F1-4DB133CA90C8}"/>
    <dgm:cxn modelId="{0C107ABE-4F55-47F9-8CF5-C6422AF9F476}" srcId="{9924ECDA-A495-4189-95B5-1C42F582EA69}" destId="{BA406487-5CE6-42F2-9249-C1D070BEE0E9}" srcOrd="0" destOrd="0" parTransId="{E58BCEAA-7DEC-402E-A294-D11E97F67543}" sibTransId="{004F78EC-E560-4F51-B31F-2D5F73D2612B}"/>
    <dgm:cxn modelId="{B840C3CE-DBA2-4327-BD1B-CF48390A80C6}" type="presOf" srcId="{2E6EF6B1-6114-40D8-A7CC-5E114B570496}" destId="{1F172AAE-3F18-4DDB-8E81-4BAA666E3329}" srcOrd="0" destOrd="0" presId="urn:microsoft.com/office/officeart/2005/8/layout/vList2"/>
    <dgm:cxn modelId="{8AF0CFE3-54B5-4475-9DCA-27ADE44A923F}" srcId="{639BAD43-3A4B-4215-8CA7-94D37C497751}" destId="{40CA05F3-3AB1-439F-8C56-48D2DDC7B7E0}" srcOrd="1" destOrd="0" parTransId="{CEBCED62-67EC-400F-A5E3-AAD068831485}" sibTransId="{03918F2F-4D17-470A-A028-CACC4890707B}"/>
    <dgm:cxn modelId="{C8BA03EE-FA4D-49FE-9261-C9892956EFBB}" srcId="{639BAD43-3A4B-4215-8CA7-94D37C497751}" destId="{9924ECDA-A495-4189-95B5-1C42F582EA69}" srcOrd="2" destOrd="0" parTransId="{507323DB-FAF1-41E6-9E3F-7641DA51F806}" sibTransId="{A5BF7B48-6295-45FC-8F82-D2A4BB6B2E71}"/>
    <dgm:cxn modelId="{FF9536F9-AE1F-4C6D-BAB9-2403B3514836}" type="presOf" srcId="{639BAD43-3A4B-4215-8CA7-94D37C497751}" destId="{0919C128-E18B-481D-83B6-927CAD521E9F}" srcOrd="0" destOrd="0" presId="urn:microsoft.com/office/officeart/2005/8/layout/vList2"/>
    <dgm:cxn modelId="{517DC80C-8020-43A1-947C-E77137BA21F9}" type="presParOf" srcId="{0919C128-E18B-481D-83B6-927CAD521E9F}" destId="{C0AEE4BF-56A2-4E5A-A2C2-20B07CBBE0B2}" srcOrd="0" destOrd="0" presId="urn:microsoft.com/office/officeart/2005/8/layout/vList2"/>
    <dgm:cxn modelId="{87DEC10A-07EA-464F-8A66-1D57545BF184}" type="presParOf" srcId="{0919C128-E18B-481D-83B6-927CAD521E9F}" destId="{3CC486DE-4120-429F-8486-89A935BE329E}" srcOrd="1" destOrd="0" presId="urn:microsoft.com/office/officeart/2005/8/layout/vList2"/>
    <dgm:cxn modelId="{C7870B3B-BA10-435C-9576-11ECD86DEF80}" type="presParOf" srcId="{0919C128-E18B-481D-83B6-927CAD521E9F}" destId="{FE68075B-1450-4D0F-8B97-B758F01D38D0}" srcOrd="2" destOrd="0" presId="urn:microsoft.com/office/officeart/2005/8/layout/vList2"/>
    <dgm:cxn modelId="{D1EFD7F4-5518-4B5C-A533-63D9E92F8C92}" type="presParOf" srcId="{0919C128-E18B-481D-83B6-927CAD521E9F}" destId="{1F172AAE-3F18-4DDB-8E81-4BAA666E3329}" srcOrd="3" destOrd="0" presId="urn:microsoft.com/office/officeart/2005/8/layout/vList2"/>
    <dgm:cxn modelId="{DDA2B62C-495E-4DF6-AA6A-F9E66F0F2E4B}" type="presParOf" srcId="{0919C128-E18B-481D-83B6-927CAD521E9F}" destId="{F9D386E6-BF04-48AA-AEDC-E6967FCCB7BD}" srcOrd="4" destOrd="0" presId="urn:microsoft.com/office/officeart/2005/8/layout/vList2"/>
    <dgm:cxn modelId="{731683DC-2CEF-401B-93F8-B41365BCC1A3}" type="presParOf" srcId="{0919C128-E18B-481D-83B6-927CAD521E9F}" destId="{C5394E40-9E55-4AB7-8B48-EC0701E56142}"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9BAD43-3A4B-4215-8CA7-94D37C49775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A16495E-09BF-4DD3-A9E9-91569F5A1CAD}">
      <dgm:prSet phldrT="[Text]" custT="1"/>
      <dgm:spPr>
        <a:solidFill>
          <a:schemeClr val="bg1"/>
        </a:solidFill>
        <a:ln>
          <a:noFill/>
        </a:ln>
      </dgm:spPr>
      <dgm:t>
        <a:bodyPr anchor="b" anchorCtr="0"/>
        <a:lstStyle/>
        <a:p>
          <a:r>
            <a:rPr lang="en-US" sz="2300" b="1" dirty="0">
              <a:solidFill>
                <a:schemeClr val="tx2"/>
              </a:solidFill>
              <a:effectLst/>
              <a:latin typeface="Arial" panose="020B0604020202020204" pitchFamily="34" charset="0"/>
              <a:ea typeface="Aptos" panose="020B0004020202020204" pitchFamily="34" charset="0"/>
              <a:cs typeface="Times New Roman" panose="02020603050405020304" pitchFamily="18" charset="0"/>
            </a:rPr>
            <a:t>Lease vs Loan Advantage</a:t>
          </a:r>
          <a:endParaRPr lang="en-US" sz="2300" dirty="0">
            <a:solidFill>
              <a:schemeClr val="tx2"/>
            </a:solidFill>
          </a:endParaRPr>
        </a:p>
      </dgm:t>
    </dgm:pt>
    <dgm:pt modelId="{7013CE06-8142-4E95-AC68-2B6F774A9FA1}" type="parTrans" cxnId="{2266AD84-05D0-4959-9631-11755792CE00}">
      <dgm:prSet/>
      <dgm:spPr/>
      <dgm:t>
        <a:bodyPr/>
        <a:lstStyle/>
        <a:p>
          <a:endParaRPr lang="en-US"/>
        </a:p>
      </dgm:t>
    </dgm:pt>
    <dgm:pt modelId="{90983E6C-3717-4331-9ED7-E62B34292270}" type="sibTrans" cxnId="{2266AD84-05D0-4959-9631-11755792CE00}">
      <dgm:prSet/>
      <dgm:spPr/>
      <dgm:t>
        <a:bodyPr/>
        <a:lstStyle/>
        <a:p>
          <a:endParaRPr lang="en-US"/>
        </a:p>
      </dgm:t>
    </dgm:pt>
    <dgm:pt modelId="{747D357D-36CC-4F34-AAF0-854B48BA08D6}">
      <dgm:prSet phldrT="[Text]" custT="1"/>
      <dgm:spPr/>
      <dgm:t>
        <a:bodyPr tIns="108000"/>
        <a:lstStyle/>
        <a:p>
          <a:pPr>
            <a:buClr>
              <a:schemeClr val="accent1"/>
            </a:buClr>
            <a:buFont typeface="Arial" panose="020B0604020202020204" pitchFamily="34" charset="0"/>
            <a:buChar char="•"/>
          </a:pPr>
          <a:r>
            <a:rPr lang="en-US" sz="1600" dirty="0">
              <a:latin typeface="Arial" panose="020B0604020202020204" pitchFamily="34" charset="0"/>
              <a:cs typeface="Arial" panose="020B0604020202020204" pitchFamily="34" charset="0"/>
            </a:rPr>
            <a:t>Lower monthly payments with less upfront costs.</a:t>
          </a:r>
          <a:endParaRPr lang="en-US" sz="1600" dirty="0"/>
        </a:p>
      </dgm:t>
    </dgm:pt>
    <dgm:pt modelId="{033B4D6A-5B2E-4FB5-ABA1-8E201BEC28AC}" type="parTrans" cxnId="{E4458D05-9A2F-420C-B2C3-697275C61D37}">
      <dgm:prSet/>
      <dgm:spPr/>
      <dgm:t>
        <a:bodyPr/>
        <a:lstStyle/>
        <a:p>
          <a:endParaRPr lang="en-US"/>
        </a:p>
      </dgm:t>
    </dgm:pt>
    <dgm:pt modelId="{E3ACFA4E-9B2F-49F3-AA16-F238971B6866}" type="sibTrans" cxnId="{E4458D05-9A2F-420C-B2C3-697275C61D37}">
      <dgm:prSet/>
      <dgm:spPr/>
      <dgm:t>
        <a:bodyPr/>
        <a:lstStyle/>
        <a:p>
          <a:endParaRPr lang="en-US"/>
        </a:p>
      </dgm:t>
    </dgm:pt>
    <dgm:pt modelId="{40CA05F3-3AB1-439F-8C56-48D2DDC7B7E0}">
      <dgm:prSet phldrT="[Text]" custT="1"/>
      <dgm:spPr>
        <a:solidFill>
          <a:schemeClr val="bg1"/>
        </a:solidFill>
        <a:ln>
          <a:noFill/>
        </a:ln>
      </dgm:spPr>
      <dgm:t>
        <a:bodyPr anchor="b" anchorCtr="0"/>
        <a:lstStyle/>
        <a:p>
          <a:endParaRPr lang="en-US" sz="2300" b="1" dirty="0">
            <a:solidFill>
              <a:schemeClr val="tx2"/>
            </a:solidFill>
            <a:effectLst/>
            <a:latin typeface="Arial" panose="020B0604020202020204" pitchFamily="34" charset="0"/>
            <a:ea typeface="Aptos" panose="020B0004020202020204" pitchFamily="34" charset="0"/>
            <a:cs typeface="Times New Roman" panose="02020603050405020304" pitchFamily="18" charset="0"/>
          </a:endParaRPr>
        </a:p>
        <a:p>
          <a:r>
            <a:rPr lang="en-US" sz="2300" b="1" dirty="0">
              <a:solidFill>
                <a:schemeClr val="tx2"/>
              </a:solidFill>
              <a:effectLst/>
              <a:latin typeface="Arial" panose="020B0604020202020204" pitchFamily="34" charset="0"/>
              <a:ea typeface="Aptos" panose="020B0004020202020204" pitchFamily="34" charset="0"/>
              <a:cs typeface="Times New Roman" panose="02020603050405020304" pitchFamily="18" charset="0"/>
            </a:rPr>
            <a:t>Deeper Portfolio Penetration</a:t>
          </a:r>
          <a:endParaRPr lang="en-US" sz="2300" dirty="0">
            <a:solidFill>
              <a:schemeClr val="tx2"/>
            </a:solidFill>
          </a:endParaRPr>
        </a:p>
      </dgm:t>
    </dgm:pt>
    <dgm:pt modelId="{CEBCED62-67EC-400F-A5E3-AAD068831485}" type="parTrans" cxnId="{8AF0CFE3-54B5-4475-9DCA-27ADE44A923F}">
      <dgm:prSet/>
      <dgm:spPr/>
      <dgm:t>
        <a:bodyPr/>
        <a:lstStyle/>
        <a:p>
          <a:endParaRPr lang="en-US"/>
        </a:p>
      </dgm:t>
    </dgm:pt>
    <dgm:pt modelId="{03918F2F-4D17-470A-A028-CACC4890707B}" type="sibTrans" cxnId="{8AF0CFE3-54B5-4475-9DCA-27ADE44A923F}">
      <dgm:prSet/>
      <dgm:spPr/>
      <dgm:t>
        <a:bodyPr/>
        <a:lstStyle/>
        <a:p>
          <a:endParaRPr lang="en-US"/>
        </a:p>
      </dgm:t>
    </dgm:pt>
    <dgm:pt modelId="{2E6EF6B1-6114-40D8-A7CC-5E114B570496}">
      <dgm:prSet phldrT="[Text]" custT="1"/>
      <dgm:spPr/>
      <dgm:t>
        <a:bodyPr tIns="108000"/>
        <a:lstStyle/>
        <a:p>
          <a:pPr>
            <a:buClr>
              <a:schemeClr val="accent1"/>
            </a:buClr>
            <a:buFont typeface="Arial" panose="020B0604020202020204" pitchFamily="34" charset="0"/>
            <a:buChar char="•"/>
          </a:pPr>
          <a:r>
            <a:rPr lang="en-US" sz="1600" dirty="0">
              <a:effectLst/>
              <a:latin typeface="Arial" panose="020B0604020202020204" pitchFamily="34" charset="0"/>
              <a:cs typeface="Arial" panose="020B0604020202020204" pitchFamily="34" charset="0"/>
            </a:rPr>
            <a:t>Historic average FICO score of pool of 730+.</a:t>
          </a:r>
          <a:endParaRPr lang="en-US" sz="1600" dirty="0"/>
        </a:p>
      </dgm:t>
    </dgm:pt>
    <dgm:pt modelId="{746B1E6E-754E-4BAC-8296-4D1216953034}" type="parTrans" cxnId="{B6FBDDB1-0FCF-4246-936B-1B72CDEF1919}">
      <dgm:prSet/>
      <dgm:spPr/>
      <dgm:t>
        <a:bodyPr/>
        <a:lstStyle/>
        <a:p>
          <a:endParaRPr lang="en-US"/>
        </a:p>
      </dgm:t>
    </dgm:pt>
    <dgm:pt modelId="{E5E137D3-F1DE-442D-B8F1-4DB133CA90C8}" type="sibTrans" cxnId="{B6FBDDB1-0FCF-4246-936B-1B72CDEF1919}">
      <dgm:prSet/>
      <dgm:spPr/>
      <dgm:t>
        <a:bodyPr/>
        <a:lstStyle/>
        <a:p>
          <a:endParaRPr lang="en-US"/>
        </a:p>
      </dgm:t>
    </dgm:pt>
    <dgm:pt modelId="{D442B01E-9CF0-4C0B-BC3F-9B2C480BA7C8}">
      <dgm:prSet custT="1"/>
      <dgm:spPr/>
      <dgm:t>
        <a:bodyPr tIns="108000"/>
        <a:lstStyle/>
        <a:p>
          <a:pPr>
            <a:buClr>
              <a:schemeClr val="accent1"/>
            </a:buClr>
            <a:buFont typeface="Arial" panose="020B0604020202020204" pitchFamily="34" charset="0"/>
            <a:buChar char="•"/>
          </a:pPr>
          <a:r>
            <a:rPr lang="en-US" sz="1600" dirty="0">
              <a:latin typeface="Arial" panose="020B0604020202020204" pitchFamily="34" charset="0"/>
              <a:cs typeface="Arial" panose="020B0604020202020204" pitchFamily="34" charset="0"/>
            </a:rPr>
            <a:t>More profitable for Dealer Partners.</a:t>
          </a:r>
        </a:p>
      </dgm:t>
    </dgm:pt>
    <dgm:pt modelId="{BD988FA8-E6D4-4180-A282-0F506E41DC5D}" type="parTrans" cxnId="{90FA77E2-D790-4A25-91E1-636FBAD87B5C}">
      <dgm:prSet/>
      <dgm:spPr/>
      <dgm:t>
        <a:bodyPr/>
        <a:lstStyle/>
        <a:p>
          <a:endParaRPr lang="en-US"/>
        </a:p>
      </dgm:t>
    </dgm:pt>
    <dgm:pt modelId="{39996085-0193-47A9-8B66-7871FA851B0B}" type="sibTrans" cxnId="{90FA77E2-D790-4A25-91E1-636FBAD87B5C}">
      <dgm:prSet/>
      <dgm:spPr/>
      <dgm:t>
        <a:bodyPr/>
        <a:lstStyle/>
        <a:p>
          <a:endParaRPr lang="en-US"/>
        </a:p>
      </dgm:t>
    </dgm:pt>
    <dgm:pt modelId="{0C89C8C2-4E44-492C-A412-B9035E1D61F3}">
      <dgm:prSet custT="1"/>
      <dgm:spPr/>
      <dgm:t>
        <a:bodyPr tIns="108000"/>
        <a:lstStyle/>
        <a:p>
          <a:pPr>
            <a:buClr>
              <a:schemeClr val="accent1"/>
            </a:buClr>
            <a:buFont typeface="Arial" panose="020B0604020202020204" pitchFamily="34" charset="0"/>
            <a:buChar char="•"/>
          </a:pPr>
          <a:r>
            <a:rPr lang="en-US" sz="1600" dirty="0">
              <a:latin typeface="Arial" panose="020B0604020202020204" pitchFamily="34" charset="0"/>
              <a:cs typeface="Arial" panose="020B0604020202020204" pitchFamily="34" charset="0"/>
            </a:rPr>
            <a:t>Shorter terms means more retention opportunities.</a:t>
          </a:r>
        </a:p>
      </dgm:t>
    </dgm:pt>
    <dgm:pt modelId="{BBB16B85-950A-457B-AAA7-9D0B0444D07C}" type="parTrans" cxnId="{44B99678-0C45-4929-AE96-211391CC35CF}">
      <dgm:prSet/>
      <dgm:spPr/>
      <dgm:t>
        <a:bodyPr/>
        <a:lstStyle/>
        <a:p>
          <a:endParaRPr lang="en-US"/>
        </a:p>
      </dgm:t>
    </dgm:pt>
    <dgm:pt modelId="{C637761E-1CC5-49D7-9672-6D0B232F6915}" type="sibTrans" cxnId="{44B99678-0C45-4929-AE96-211391CC35CF}">
      <dgm:prSet/>
      <dgm:spPr/>
      <dgm:t>
        <a:bodyPr/>
        <a:lstStyle/>
        <a:p>
          <a:endParaRPr lang="en-US"/>
        </a:p>
      </dgm:t>
    </dgm:pt>
    <dgm:pt modelId="{210607C8-CCBE-4091-A621-1E37A5D397B5}">
      <dgm:prSet custT="1"/>
      <dgm:spPr/>
      <dgm:t>
        <a:bodyPr tIns="108000"/>
        <a:lstStyle/>
        <a:p>
          <a:pPr>
            <a:buClr>
              <a:schemeClr val="accent1"/>
            </a:buClr>
            <a:buFont typeface="Arial" panose="020B0604020202020204" pitchFamily="34" charset="0"/>
            <a:buChar char="•"/>
          </a:pPr>
          <a:r>
            <a:rPr lang="en-US" sz="1600" dirty="0">
              <a:latin typeface="Arial" panose="020B0604020202020204" pitchFamily="34" charset="0"/>
              <a:cs typeface="Arial" panose="020B0604020202020204" pitchFamily="34" charset="0"/>
            </a:rPr>
            <a:t>Higher lender yields.</a:t>
          </a:r>
        </a:p>
      </dgm:t>
    </dgm:pt>
    <dgm:pt modelId="{B8746EB2-9F4A-49E6-907E-5A1E07B9FA0C}" type="parTrans" cxnId="{D3ACEBAC-D859-40DC-8E5B-469520F4E3C9}">
      <dgm:prSet/>
      <dgm:spPr/>
      <dgm:t>
        <a:bodyPr/>
        <a:lstStyle/>
        <a:p>
          <a:endParaRPr lang="en-US"/>
        </a:p>
      </dgm:t>
    </dgm:pt>
    <dgm:pt modelId="{158B9F72-A466-4386-8D36-44A55CBDD963}" type="sibTrans" cxnId="{D3ACEBAC-D859-40DC-8E5B-469520F4E3C9}">
      <dgm:prSet/>
      <dgm:spPr/>
      <dgm:t>
        <a:bodyPr/>
        <a:lstStyle/>
        <a:p>
          <a:endParaRPr lang="en-US"/>
        </a:p>
      </dgm:t>
    </dgm:pt>
    <dgm:pt modelId="{51AA0482-1E3E-44DB-8330-E6AADBAEE5BA}">
      <dgm:prSet custT="1"/>
      <dgm:spPr/>
      <dgm:t>
        <a:bodyPr tIns="108000"/>
        <a:lstStyle/>
        <a:p>
          <a:pPr>
            <a:buClr>
              <a:schemeClr val="accent1"/>
            </a:buClr>
            <a:buFont typeface="Arial" panose="020B0604020202020204" pitchFamily="34" charset="0"/>
            <a:buChar char="•"/>
          </a:pPr>
          <a:r>
            <a:rPr lang="en-US" sz="1600" dirty="0">
              <a:latin typeface="Arial" panose="020B0604020202020204" pitchFamily="34" charset="0"/>
              <a:cs typeface="Arial" panose="020B0604020202020204" pitchFamily="34" charset="0"/>
            </a:rPr>
            <a:t>Better credit performance.</a:t>
          </a:r>
        </a:p>
      </dgm:t>
    </dgm:pt>
    <dgm:pt modelId="{8C5803F2-F6A2-4A64-9872-2D334EEF7C17}" type="parTrans" cxnId="{DED4EB4C-32DF-4804-AFB8-31FCCF9B4A7A}">
      <dgm:prSet/>
      <dgm:spPr/>
      <dgm:t>
        <a:bodyPr/>
        <a:lstStyle/>
        <a:p>
          <a:endParaRPr lang="en-US"/>
        </a:p>
      </dgm:t>
    </dgm:pt>
    <dgm:pt modelId="{7289792C-677D-4792-934C-1153E23AD4E7}" type="sibTrans" cxnId="{DED4EB4C-32DF-4804-AFB8-31FCCF9B4A7A}">
      <dgm:prSet/>
      <dgm:spPr/>
      <dgm:t>
        <a:bodyPr/>
        <a:lstStyle/>
        <a:p>
          <a:endParaRPr lang="en-US"/>
        </a:p>
      </dgm:t>
    </dgm:pt>
    <dgm:pt modelId="{6D631EE6-5585-46AF-B769-F42E7C9A391C}">
      <dgm:prSet custT="1"/>
      <dgm:spPr/>
      <dgm:t>
        <a:bodyPr tIns="108000"/>
        <a:lstStyle/>
        <a:p>
          <a:pPr>
            <a:buClr>
              <a:schemeClr val="accent1"/>
            </a:buClr>
            <a:buFont typeface="Arial" panose="020B0604020202020204" pitchFamily="34" charset="0"/>
            <a:buChar char="•"/>
          </a:pPr>
          <a:r>
            <a:rPr lang="en-US" sz="1600" dirty="0">
              <a:latin typeface="Arial" panose="020B0604020202020204" pitchFamily="34" charset="0"/>
              <a:cs typeface="Arial" panose="020B0604020202020204" pitchFamily="34" charset="0"/>
            </a:rPr>
            <a:t>Reduces risk of negative equity.</a:t>
          </a:r>
          <a:br>
            <a:rPr lang="en-US" sz="1600" dirty="0">
              <a:latin typeface="Arial" panose="020B0604020202020204" pitchFamily="34" charset="0"/>
              <a:ea typeface="Aptos" panose="020B00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dgm:t>
    </dgm:pt>
    <dgm:pt modelId="{D377BE2B-424D-49CF-90A3-528DEC6444D0}" type="parTrans" cxnId="{FACD5807-AAEB-487E-A4C0-CC2383E61B44}">
      <dgm:prSet/>
      <dgm:spPr/>
      <dgm:t>
        <a:bodyPr/>
        <a:lstStyle/>
        <a:p>
          <a:endParaRPr lang="en-US"/>
        </a:p>
      </dgm:t>
    </dgm:pt>
    <dgm:pt modelId="{6EC3DEB4-C48A-40B1-960B-95F0FB6498E8}" type="sibTrans" cxnId="{FACD5807-AAEB-487E-A4C0-CC2383E61B44}">
      <dgm:prSet/>
      <dgm:spPr/>
      <dgm:t>
        <a:bodyPr/>
        <a:lstStyle/>
        <a:p>
          <a:endParaRPr lang="en-US"/>
        </a:p>
      </dgm:t>
    </dgm:pt>
    <dgm:pt modelId="{6A596501-EA7D-4241-A099-A73F2842850D}">
      <dgm:prSet custT="1"/>
      <dgm:spPr/>
      <dgm:t>
        <a:bodyPr tIns="108000"/>
        <a:lstStyle/>
        <a:p>
          <a:pPr>
            <a:buClr>
              <a:schemeClr val="accent1"/>
            </a:buClr>
            <a:buFont typeface="Arial" panose="020B0604020202020204" pitchFamily="34" charset="0"/>
            <a:buChar char="•"/>
          </a:pPr>
          <a:r>
            <a:rPr lang="en-US" sz="1600" dirty="0">
              <a:effectLst/>
              <a:latin typeface="Arial" panose="020B0604020202020204" pitchFamily="34" charset="0"/>
              <a:cs typeface="Arial" panose="020B0604020202020204" pitchFamily="34" charset="0"/>
            </a:rPr>
            <a:t>Lease opportunities throughout the credit scale.</a:t>
          </a:r>
          <a:br>
            <a:rPr lang="en-US" sz="1600" dirty="0">
              <a:effectLst/>
              <a:latin typeface="Arial" panose="020B0604020202020204" pitchFamily="34" charset="0"/>
              <a:ea typeface="Aptos" panose="020B0004020202020204" pitchFamily="34" charset="0"/>
              <a:cs typeface="Arial" panose="020B0604020202020204" pitchFamily="34" charset="0"/>
            </a:rPr>
          </a:br>
          <a:endParaRPr lang="en-US" sz="1600" dirty="0">
            <a:effectLst/>
            <a:latin typeface="Arial" panose="020B0604020202020204" pitchFamily="34" charset="0"/>
            <a:cs typeface="Arial" panose="020B0604020202020204" pitchFamily="34" charset="0"/>
          </a:endParaRPr>
        </a:p>
      </dgm:t>
    </dgm:pt>
    <dgm:pt modelId="{BC6A5F28-564E-47E6-90D2-4EAB8F29A949}" type="parTrans" cxnId="{73D44AF8-5594-4039-99E7-B093C4D59FAB}">
      <dgm:prSet/>
      <dgm:spPr/>
      <dgm:t>
        <a:bodyPr/>
        <a:lstStyle/>
        <a:p>
          <a:endParaRPr lang="en-US"/>
        </a:p>
      </dgm:t>
    </dgm:pt>
    <dgm:pt modelId="{2445F248-1F57-48B4-A482-5F9D6E84A6E0}" type="sibTrans" cxnId="{73D44AF8-5594-4039-99E7-B093C4D59FAB}">
      <dgm:prSet/>
      <dgm:spPr/>
      <dgm:t>
        <a:bodyPr/>
        <a:lstStyle/>
        <a:p>
          <a:endParaRPr lang="en-US"/>
        </a:p>
      </dgm:t>
    </dgm:pt>
    <dgm:pt modelId="{0919C128-E18B-481D-83B6-927CAD521E9F}" type="pres">
      <dgm:prSet presAssocID="{639BAD43-3A4B-4215-8CA7-94D37C497751}" presName="linear" presStyleCnt="0">
        <dgm:presLayoutVars>
          <dgm:animLvl val="lvl"/>
          <dgm:resizeHandles val="exact"/>
        </dgm:presLayoutVars>
      </dgm:prSet>
      <dgm:spPr/>
    </dgm:pt>
    <dgm:pt modelId="{C0AEE4BF-56A2-4E5A-A2C2-20B07CBBE0B2}" type="pres">
      <dgm:prSet presAssocID="{FA16495E-09BF-4DD3-A9E9-91569F5A1CAD}" presName="parentText" presStyleLbl="node1" presStyleIdx="0" presStyleCnt="2" custScaleY="17837" custLinFactNeighborX="-115">
        <dgm:presLayoutVars>
          <dgm:chMax val="0"/>
          <dgm:bulletEnabled val="1"/>
        </dgm:presLayoutVars>
      </dgm:prSet>
      <dgm:spPr/>
    </dgm:pt>
    <dgm:pt modelId="{3CC486DE-4120-429F-8486-89A935BE329E}" type="pres">
      <dgm:prSet presAssocID="{FA16495E-09BF-4DD3-A9E9-91569F5A1CAD}" presName="childText" presStyleLbl="revTx" presStyleIdx="0" presStyleCnt="2">
        <dgm:presLayoutVars>
          <dgm:bulletEnabled val="1"/>
        </dgm:presLayoutVars>
      </dgm:prSet>
      <dgm:spPr/>
    </dgm:pt>
    <dgm:pt modelId="{FE68075B-1450-4D0F-8B97-B758F01D38D0}" type="pres">
      <dgm:prSet presAssocID="{40CA05F3-3AB1-439F-8C56-48D2DDC7B7E0}" presName="parentText" presStyleLbl="node1" presStyleIdx="1" presStyleCnt="2" custScaleY="33469">
        <dgm:presLayoutVars>
          <dgm:chMax val="0"/>
          <dgm:bulletEnabled val="1"/>
        </dgm:presLayoutVars>
      </dgm:prSet>
      <dgm:spPr/>
    </dgm:pt>
    <dgm:pt modelId="{1F172AAE-3F18-4DDB-8E81-4BAA666E3329}" type="pres">
      <dgm:prSet presAssocID="{40CA05F3-3AB1-439F-8C56-48D2DDC7B7E0}" presName="childText" presStyleLbl="revTx" presStyleIdx="1" presStyleCnt="2">
        <dgm:presLayoutVars>
          <dgm:bulletEnabled val="1"/>
        </dgm:presLayoutVars>
      </dgm:prSet>
      <dgm:spPr/>
    </dgm:pt>
  </dgm:ptLst>
  <dgm:cxnLst>
    <dgm:cxn modelId="{9255F804-105F-4F41-8702-3600F4F62005}" type="presOf" srcId="{40CA05F3-3AB1-439F-8C56-48D2DDC7B7E0}" destId="{FE68075B-1450-4D0F-8B97-B758F01D38D0}" srcOrd="0" destOrd="0" presId="urn:microsoft.com/office/officeart/2005/8/layout/vList2"/>
    <dgm:cxn modelId="{E4458D05-9A2F-420C-B2C3-697275C61D37}" srcId="{FA16495E-09BF-4DD3-A9E9-91569F5A1CAD}" destId="{747D357D-36CC-4F34-AAF0-854B48BA08D6}" srcOrd="0" destOrd="0" parTransId="{033B4D6A-5B2E-4FB5-ABA1-8E201BEC28AC}" sibTransId="{E3ACFA4E-9B2F-49F3-AA16-F238971B6866}"/>
    <dgm:cxn modelId="{FACD5807-AAEB-487E-A4C0-CC2383E61B44}" srcId="{FA16495E-09BF-4DD3-A9E9-91569F5A1CAD}" destId="{6D631EE6-5585-46AF-B769-F42E7C9A391C}" srcOrd="5" destOrd="0" parTransId="{D377BE2B-424D-49CF-90A3-528DEC6444D0}" sibTransId="{6EC3DEB4-C48A-40B1-960B-95F0FB6498E8}"/>
    <dgm:cxn modelId="{13A18715-B410-4964-A82C-58C5BA12345B}" type="presOf" srcId="{6A596501-EA7D-4241-A099-A73F2842850D}" destId="{1F172AAE-3F18-4DDB-8E81-4BAA666E3329}" srcOrd="0" destOrd="1" presId="urn:microsoft.com/office/officeart/2005/8/layout/vList2"/>
    <dgm:cxn modelId="{DED4EB4C-32DF-4804-AFB8-31FCCF9B4A7A}" srcId="{FA16495E-09BF-4DD3-A9E9-91569F5A1CAD}" destId="{51AA0482-1E3E-44DB-8330-E6AADBAEE5BA}" srcOrd="4" destOrd="0" parTransId="{8C5803F2-F6A2-4A64-9872-2D334EEF7C17}" sibTransId="{7289792C-677D-4792-934C-1153E23AD4E7}"/>
    <dgm:cxn modelId="{B6E8F74F-BADD-4132-A6C2-D67920E66B3F}" type="presOf" srcId="{747D357D-36CC-4F34-AAF0-854B48BA08D6}" destId="{3CC486DE-4120-429F-8486-89A935BE329E}" srcOrd="0" destOrd="0" presId="urn:microsoft.com/office/officeart/2005/8/layout/vList2"/>
    <dgm:cxn modelId="{DA536771-44CE-4E0B-98B1-864BE92A6171}" type="presOf" srcId="{D442B01E-9CF0-4C0B-BC3F-9B2C480BA7C8}" destId="{3CC486DE-4120-429F-8486-89A935BE329E}" srcOrd="0" destOrd="1" presId="urn:microsoft.com/office/officeart/2005/8/layout/vList2"/>
    <dgm:cxn modelId="{44B99678-0C45-4929-AE96-211391CC35CF}" srcId="{FA16495E-09BF-4DD3-A9E9-91569F5A1CAD}" destId="{0C89C8C2-4E44-492C-A412-B9035E1D61F3}" srcOrd="2" destOrd="0" parTransId="{BBB16B85-950A-457B-AAA7-9D0B0444D07C}" sibTransId="{C637761E-1CC5-49D7-9672-6D0B232F6915}"/>
    <dgm:cxn modelId="{7BE48481-FBE1-48BA-A5DC-0BE96F9CA9E9}" type="presOf" srcId="{FA16495E-09BF-4DD3-A9E9-91569F5A1CAD}" destId="{C0AEE4BF-56A2-4E5A-A2C2-20B07CBBE0B2}" srcOrd="0" destOrd="0" presId="urn:microsoft.com/office/officeart/2005/8/layout/vList2"/>
    <dgm:cxn modelId="{2266AD84-05D0-4959-9631-11755792CE00}" srcId="{639BAD43-3A4B-4215-8CA7-94D37C497751}" destId="{FA16495E-09BF-4DD3-A9E9-91569F5A1CAD}" srcOrd="0" destOrd="0" parTransId="{7013CE06-8142-4E95-AC68-2B6F774A9FA1}" sibTransId="{90983E6C-3717-4331-9ED7-E62B34292270}"/>
    <dgm:cxn modelId="{9E9305A8-B833-4B8D-91FE-2DE68BEC09E5}" type="presOf" srcId="{210607C8-CCBE-4091-A621-1E37A5D397B5}" destId="{3CC486DE-4120-429F-8486-89A935BE329E}" srcOrd="0" destOrd="3" presId="urn:microsoft.com/office/officeart/2005/8/layout/vList2"/>
    <dgm:cxn modelId="{D3ACEBAC-D859-40DC-8E5B-469520F4E3C9}" srcId="{FA16495E-09BF-4DD3-A9E9-91569F5A1CAD}" destId="{210607C8-CCBE-4091-A621-1E37A5D397B5}" srcOrd="3" destOrd="0" parTransId="{B8746EB2-9F4A-49E6-907E-5A1E07B9FA0C}" sibTransId="{158B9F72-A466-4386-8D36-44A55CBDD963}"/>
    <dgm:cxn modelId="{B6FBDDB1-0FCF-4246-936B-1B72CDEF1919}" srcId="{40CA05F3-3AB1-439F-8C56-48D2DDC7B7E0}" destId="{2E6EF6B1-6114-40D8-A7CC-5E114B570496}" srcOrd="0" destOrd="0" parTransId="{746B1E6E-754E-4BAC-8296-4D1216953034}" sibTransId="{E5E137D3-F1DE-442D-B8F1-4DB133CA90C8}"/>
    <dgm:cxn modelId="{CA1A3AC5-17D0-4CFE-B7EC-EFD36BDA2DFF}" type="presOf" srcId="{6D631EE6-5585-46AF-B769-F42E7C9A391C}" destId="{3CC486DE-4120-429F-8486-89A935BE329E}" srcOrd="0" destOrd="5" presId="urn:microsoft.com/office/officeart/2005/8/layout/vList2"/>
    <dgm:cxn modelId="{B840C3CE-DBA2-4327-BD1B-CF48390A80C6}" type="presOf" srcId="{2E6EF6B1-6114-40D8-A7CC-5E114B570496}" destId="{1F172AAE-3F18-4DDB-8E81-4BAA666E3329}" srcOrd="0" destOrd="0" presId="urn:microsoft.com/office/officeart/2005/8/layout/vList2"/>
    <dgm:cxn modelId="{2F6E5ADB-B004-486D-BF78-2E1BCB0EE18F}" type="presOf" srcId="{0C89C8C2-4E44-492C-A412-B9035E1D61F3}" destId="{3CC486DE-4120-429F-8486-89A935BE329E}" srcOrd="0" destOrd="2" presId="urn:microsoft.com/office/officeart/2005/8/layout/vList2"/>
    <dgm:cxn modelId="{F1F1DFDD-8597-469B-9A47-FEEE1B225548}" type="presOf" srcId="{51AA0482-1E3E-44DB-8330-E6AADBAEE5BA}" destId="{3CC486DE-4120-429F-8486-89A935BE329E}" srcOrd="0" destOrd="4" presId="urn:microsoft.com/office/officeart/2005/8/layout/vList2"/>
    <dgm:cxn modelId="{90FA77E2-D790-4A25-91E1-636FBAD87B5C}" srcId="{FA16495E-09BF-4DD3-A9E9-91569F5A1CAD}" destId="{D442B01E-9CF0-4C0B-BC3F-9B2C480BA7C8}" srcOrd="1" destOrd="0" parTransId="{BD988FA8-E6D4-4180-A282-0F506E41DC5D}" sibTransId="{39996085-0193-47A9-8B66-7871FA851B0B}"/>
    <dgm:cxn modelId="{8AF0CFE3-54B5-4475-9DCA-27ADE44A923F}" srcId="{639BAD43-3A4B-4215-8CA7-94D37C497751}" destId="{40CA05F3-3AB1-439F-8C56-48D2DDC7B7E0}" srcOrd="1" destOrd="0" parTransId="{CEBCED62-67EC-400F-A5E3-AAD068831485}" sibTransId="{03918F2F-4D17-470A-A028-CACC4890707B}"/>
    <dgm:cxn modelId="{73D44AF8-5594-4039-99E7-B093C4D59FAB}" srcId="{40CA05F3-3AB1-439F-8C56-48D2DDC7B7E0}" destId="{6A596501-EA7D-4241-A099-A73F2842850D}" srcOrd="1" destOrd="0" parTransId="{BC6A5F28-564E-47E6-90D2-4EAB8F29A949}" sibTransId="{2445F248-1F57-48B4-A482-5F9D6E84A6E0}"/>
    <dgm:cxn modelId="{FF9536F9-AE1F-4C6D-BAB9-2403B3514836}" type="presOf" srcId="{639BAD43-3A4B-4215-8CA7-94D37C497751}" destId="{0919C128-E18B-481D-83B6-927CAD521E9F}" srcOrd="0" destOrd="0" presId="urn:microsoft.com/office/officeart/2005/8/layout/vList2"/>
    <dgm:cxn modelId="{517DC80C-8020-43A1-947C-E77137BA21F9}" type="presParOf" srcId="{0919C128-E18B-481D-83B6-927CAD521E9F}" destId="{C0AEE4BF-56A2-4E5A-A2C2-20B07CBBE0B2}" srcOrd="0" destOrd="0" presId="urn:microsoft.com/office/officeart/2005/8/layout/vList2"/>
    <dgm:cxn modelId="{87DEC10A-07EA-464F-8A66-1D57545BF184}" type="presParOf" srcId="{0919C128-E18B-481D-83B6-927CAD521E9F}" destId="{3CC486DE-4120-429F-8486-89A935BE329E}" srcOrd="1" destOrd="0" presId="urn:microsoft.com/office/officeart/2005/8/layout/vList2"/>
    <dgm:cxn modelId="{C7870B3B-BA10-435C-9576-11ECD86DEF80}" type="presParOf" srcId="{0919C128-E18B-481D-83B6-927CAD521E9F}" destId="{FE68075B-1450-4D0F-8B97-B758F01D38D0}" srcOrd="2" destOrd="0" presId="urn:microsoft.com/office/officeart/2005/8/layout/vList2"/>
    <dgm:cxn modelId="{D1EFD7F4-5518-4B5C-A533-63D9E92F8C92}" type="presParOf" srcId="{0919C128-E18B-481D-83B6-927CAD521E9F}" destId="{1F172AAE-3F18-4DDB-8E81-4BAA666E3329}" srcOrd="3" destOrd="0" presId="urn:microsoft.com/office/officeart/2005/8/layout/vList2"/>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C427DD-0074-4DEB-8580-1A6BAF2B0782}"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en-US"/>
        </a:p>
      </dgm:t>
    </dgm:pt>
    <dgm:pt modelId="{3BC0D412-3E49-4906-ACD5-C45C7B2DB9D7}">
      <dgm:prSet phldrT="[Text]"/>
      <dgm:spPr/>
      <dgm:t>
        <a:bodyPr/>
        <a:lstStyle/>
        <a:p>
          <a:r>
            <a:rPr lang="en-US" dirty="0"/>
            <a:t>New Car Dealers </a:t>
          </a:r>
        </a:p>
      </dgm:t>
    </dgm:pt>
    <dgm:pt modelId="{D2581660-47FB-4567-874B-A9AAFC66E534}" type="parTrans" cxnId="{ED983E0B-CE5F-41EE-8B4C-528A8D4AB46B}">
      <dgm:prSet/>
      <dgm:spPr/>
      <dgm:t>
        <a:bodyPr/>
        <a:lstStyle/>
        <a:p>
          <a:endParaRPr lang="en-US"/>
        </a:p>
      </dgm:t>
    </dgm:pt>
    <dgm:pt modelId="{6728B74E-107A-490F-BC27-9447EEDE2AA3}" type="sibTrans" cxnId="{ED983E0B-CE5F-41EE-8B4C-528A8D4AB46B}">
      <dgm:prSet/>
      <dgm:spPr/>
      <dgm:t>
        <a:bodyPr/>
        <a:lstStyle/>
        <a:p>
          <a:endParaRPr lang="en-US"/>
        </a:p>
      </dgm:t>
    </dgm:pt>
    <dgm:pt modelId="{05A9DF2E-3B6F-4B83-BD7C-6C9C4F2376D0}">
      <dgm:prSet phldrT="[Text]" custT="1"/>
      <dgm:spPr/>
      <dgm:t>
        <a:bodyPr/>
        <a:lstStyle/>
        <a:p>
          <a:r>
            <a:rPr lang="en-US" sz="2000" dirty="0"/>
            <a:t>~17,000*</a:t>
          </a:r>
        </a:p>
      </dgm:t>
    </dgm:pt>
    <dgm:pt modelId="{569CC99F-7F9E-485B-98BC-91C20C1C19DE}" type="parTrans" cxnId="{D60821D0-E175-441C-9597-A2D7CA992C35}">
      <dgm:prSet/>
      <dgm:spPr/>
      <dgm:t>
        <a:bodyPr/>
        <a:lstStyle/>
        <a:p>
          <a:endParaRPr lang="en-US"/>
        </a:p>
      </dgm:t>
    </dgm:pt>
    <dgm:pt modelId="{612E0458-8797-44D4-AEE4-2F0CF9AD7AFD}" type="sibTrans" cxnId="{D60821D0-E175-441C-9597-A2D7CA992C35}">
      <dgm:prSet/>
      <dgm:spPr/>
      <dgm:t>
        <a:bodyPr/>
        <a:lstStyle/>
        <a:p>
          <a:endParaRPr lang="en-US"/>
        </a:p>
      </dgm:t>
    </dgm:pt>
    <dgm:pt modelId="{83FA7F7F-5A69-4EF4-9D29-FC620B0C719A}">
      <dgm:prSet phldrT="[Text]"/>
      <dgm:spPr/>
      <dgm:t>
        <a:bodyPr/>
        <a:lstStyle/>
        <a:p>
          <a:r>
            <a:rPr lang="en-US" dirty="0"/>
            <a:t>Used Car Dealers</a:t>
          </a:r>
        </a:p>
      </dgm:t>
    </dgm:pt>
    <dgm:pt modelId="{00A87F3A-6FBC-4B7B-B237-3EBDEAEFC94F}" type="parTrans" cxnId="{7FF9FD39-EFE5-41F7-BF31-EBFA78B5CF17}">
      <dgm:prSet/>
      <dgm:spPr/>
      <dgm:t>
        <a:bodyPr/>
        <a:lstStyle/>
        <a:p>
          <a:endParaRPr lang="en-US"/>
        </a:p>
      </dgm:t>
    </dgm:pt>
    <dgm:pt modelId="{5589C55D-8EEB-4424-8D27-BA83896EB7E8}" type="sibTrans" cxnId="{7FF9FD39-EFE5-41F7-BF31-EBFA78B5CF17}">
      <dgm:prSet/>
      <dgm:spPr/>
      <dgm:t>
        <a:bodyPr/>
        <a:lstStyle/>
        <a:p>
          <a:endParaRPr lang="en-US"/>
        </a:p>
      </dgm:t>
    </dgm:pt>
    <dgm:pt modelId="{5D5149CE-4FFB-48B5-BFEC-9D85E8781008}">
      <dgm:prSet phldrT="[Text]"/>
      <dgm:spPr/>
      <dgm:t>
        <a:bodyPr/>
        <a:lstStyle/>
        <a:p>
          <a:r>
            <a:rPr lang="en-US" dirty="0"/>
            <a:t>Dealer Roof Top’s </a:t>
          </a:r>
        </a:p>
      </dgm:t>
    </dgm:pt>
    <dgm:pt modelId="{2D757A4A-7C59-47CA-A670-D5C188343EF4}" type="parTrans" cxnId="{F940A1AD-F5AF-4404-AC03-6283369B2624}">
      <dgm:prSet/>
      <dgm:spPr/>
      <dgm:t>
        <a:bodyPr/>
        <a:lstStyle/>
        <a:p>
          <a:endParaRPr lang="en-US"/>
        </a:p>
      </dgm:t>
    </dgm:pt>
    <dgm:pt modelId="{BE798AF7-2228-4DC9-84AE-AF96A5F837D9}" type="sibTrans" cxnId="{F940A1AD-F5AF-4404-AC03-6283369B2624}">
      <dgm:prSet/>
      <dgm:spPr/>
      <dgm:t>
        <a:bodyPr/>
        <a:lstStyle/>
        <a:p>
          <a:endParaRPr lang="en-US"/>
        </a:p>
      </dgm:t>
    </dgm:pt>
    <dgm:pt modelId="{FD1B5D3A-D7D3-4D89-9F58-3B76C3A0F339}">
      <dgm:prSet phldrT="[Text]" custT="1"/>
      <dgm:spPr/>
      <dgm:t>
        <a:bodyPr/>
        <a:lstStyle/>
        <a:p>
          <a:r>
            <a:rPr lang="en-US" sz="2000" dirty="0"/>
            <a:t>~70,000*</a:t>
          </a:r>
        </a:p>
      </dgm:t>
    </dgm:pt>
    <dgm:pt modelId="{03EDA6A0-8E29-47FD-B88B-FDDB26EAF185}" type="parTrans" cxnId="{4CB67316-6A73-4BCA-B621-0E87FB00FC8B}">
      <dgm:prSet/>
      <dgm:spPr/>
      <dgm:t>
        <a:bodyPr/>
        <a:lstStyle/>
        <a:p>
          <a:endParaRPr lang="en-US"/>
        </a:p>
      </dgm:t>
    </dgm:pt>
    <dgm:pt modelId="{5B5EA18D-1E0E-4F25-B683-1BEDB554FE42}" type="sibTrans" cxnId="{4CB67316-6A73-4BCA-B621-0E87FB00FC8B}">
      <dgm:prSet/>
      <dgm:spPr/>
      <dgm:t>
        <a:bodyPr/>
        <a:lstStyle/>
        <a:p>
          <a:endParaRPr lang="en-US"/>
        </a:p>
      </dgm:t>
    </dgm:pt>
    <dgm:pt modelId="{0D1A9C18-9D9D-4C6A-BF99-7BA3A01159CB}">
      <dgm:prSet phldrT="[Text]" custT="1"/>
      <dgm:spPr/>
      <dgm:t>
        <a:bodyPr/>
        <a:lstStyle/>
        <a:p>
          <a:r>
            <a:rPr lang="en-US" sz="2000" dirty="0"/>
            <a:t>~53,000*</a:t>
          </a:r>
        </a:p>
      </dgm:t>
    </dgm:pt>
    <dgm:pt modelId="{26608A3A-FEEC-4B91-B7D0-DC65D5DD04CB}" type="parTrans" cxnId="{C56777DD-3827-4928-8046-B88A9738A69E}">
      <dgm:prSet/>
      <dgm:spPr/>
      <dgm:t>
        <a:bodyPr/>
        <a:lstStyle/>
        <a:p>
          <a:endParaRPr lang="en-US"/>
        </a:p>
      </dgm:t>
    </dgm:pt>
    <dgm:pt modelId="{444B9F09-D6E8-45FA-B979-13F08321D5E8}" type="sibTrans" cxnId="{C56777DD-3827-4928-8046-B88A9738A69E}">
      <dgm:prSet/>
      <dgm:spPr/>
      <dgm:t>
        <a:bodyPr/>
        <a:lstStyle/>
        <a:p>
          <a:endParaRPr lang="en-US"/>
        </a:p>
      </dgm:t>
    </dgm:pt>
    <dgm:pt modelId="{787214EA-2770-4B47-95C9-25472E250B2F}" type="pres">
      <dgm:prSet presAssocID="{7AC427DD-0074-4DEB-8580-1A6BAF2B0782}" presName="diagram" presStyleCnt="0">
        <dgm:presLayoutVars>
          <dgm:chPref val="1"/>
          <dgm:dir/>
          <dgm:animOne val="branch"/>
          <dgm:animLvl val="lvl"/>
          <dgm:resizeHandles/>
        </dgm:presLayoutVars>
      </dgm:prSet>
      <dgm:spPr/>
    </dgm:pt>
    <dgm:pt modelId="{8FD74715-42A0-4917-A559-8FADA2EFB02E}" type="pres">
      <dgm:prSet presAssocID="{3BC0D412-3E49-4906-ACD5-C45C7B2DB9D7}" presName="root" presStyleCnt="0"/>
      <dgm:spPr/>
    </dgm:pt>
    <dgm:pt modelId="{403AAB27-BAD6-4109-A52E-8274AB38F4B9}" type="pres">
      <dgm:prSet presAssocID="{3BC0D412-3E49-4906-ACD5-C45C7B2DB9D7}" presName="rootComposite" presStyleCnt="0"/>
      <dgm:spPr/>
    </dgm:pt>
    <dgm:pt modelId="{8010EDED-DF0C-4A64-997F-F5B31AEFB5F5}" type="pres">
      <dgm:prSet presAssocID="{3BC0D412-3E49-4906-ACD5-C45C7B2DB9D7}" presName="rootText" presStyleLbl="node1" presStyleIdx="0" presStyleCnt="3" custScaleY="69028"/>
      <dgm:spPr/>
    </dgm:pt>
    <dgm:pt modelId="{D404E1D5-E8E6-4EBD-AB69-8A39A93DCAF6}" type="pres">
      <dgm:prSet presAssocID="{3BC0D412-3E49-4906-ACD5-C45C7B2DB9D7}" presName="rootConnector" presStyleLbl="node1" presStyleIdx="0" presStyleCnt="3"/>
      <dgm:spPr/>
    </dgm:pt>
    <dgm:pt modelId="{8CF7E6FE-ED8F-4627-9198-078C9E31BDD0}" type="pres">
      <dgm:prSet presAssocID="{3BC0D412-3E49-4906-ACD5-C45C7B2DB9D7}" presName="childShape" presStyleCnt="0"/>
      <dgm:spPr/>
    </dgm:pt>
    <dgm:pt modelId="{C4DC2ADB-F50D-408E-B650-3A3185DF56F4}" type="pres">
      <dgm:prSet presAssocID="{569CC99F-7F9E-485B-98BC-91C20C1C19DE}" presName="Name13" presStyleLbl="parChTrans1D2" presStyleIdx="0" presStyleCnt="3"/>
      <dgm:spPr/>
    </dgm:pt>
    <dgm:pt modelId="{9B4498CA-48BA-487D-AD1A-3970A1B8B811}" type="pres">
      <dgm:prSet presAssocID="{05A9DF2E-3B6F-4B83-BD7C-6C9C4F2376D0}" presName="childText" presStyleLbl="bgAcc1" presStyleIdx="0" presStyleCnt="3" custScaleY="71386">
        <dgm:presLayoutVars>
          <dgm:bulletEnabled val="1"/>
        </dgm:presLayoutVars>
      </dgm:prSet>
      <dgm:spPr/>
    </dgm:pt>
    <dgm:pt modelId="{7DFC4253-A848-4893-A324-94498297D068}" type="pres">
      <dgm:prSet presAssocID="{83FA7F7F-5A69-4EF4-9D29-FC620B0C719A}" presName="root" presStyleCnt="0"/>
      <dgm:spPr/>
    </dgm:pt>
    <dgm:pt modelId="{D55113C6-FAD3-4239-BAAE-AC0D11BFA1C5}" type="pres">
      <dgm:prSet presAssocID="{83FA7F7F-5A69-4EF4-9D29-FC620B0C719A}" presName="rootComposite" presStyleCnt="0"/>
      <dgm:spPr/>
    </dgm:pt>
    <dgm:pt modelId="{31866FEB-317A-425D-A73B-9A67CC6FA79E}" type="pres">
      <dgm:prSet presAssocID="{83FA7F7F-5A69-4EF4-9D29-FC620B0C719A}" presName="rootText" presStyleLbl="node1" presStyleIdx="1" presStyleCnt="3" custScaleY="69028"/>
      <dgm:spPr/>
    </dgm:pt>
    <dgm:pt modelId="{147B104C-62C2-444A-B310-72AAD9C60DC4}" type="pres">
      <dgm:prSet presAssocID="{83FA7F7F-5A69-4EF4-9D29-FC620B0C719A}" presName="rootConnector" presStyleLbl="node1" presStyleIdx="1" presStyleCnt="3"/>
      <dgm:spPr/>
    </dgm:pt>
    <dgm:pt modelId="{19554824-80E2-430C-96DE-621F9207E9A5}" type="pres">
      <dgm:prSet presAssocID="{83FA7F7F-5A69-4EF4-9D29-FC620B0C719A}" presName="childShape" presStyleCnt="0"/>
      <dgm:spPr/>
    </dgm:pt>
    <dgm:pt modelId="{2C708BE8-6854-4FB8-9661-F97408C3F8BC}" type="pres">
      <dgm:prSet presAssocID="{26608A3A-FEEC-4B91-B7D0-DC65D5DD04CB}" presName="Name13" presStyleLbl="parChTrans1D2" presStyleIdx="1" presStyleCnt="3"/>
      <dgm:spPr/>
    </dgm:pt>
    <dgm:pt modelId="{E05CF8AA-9732-4758-A8D5-B773FF7AF15B}" type="pres">
      <dgm:prSet presAssocID="{0D1A9C18-9D9D-4C6A-BF99-7BA3A01159CB}" presName="childText" presStyleLbl="bgAcc1" presStyleIdx="1" presStyleCnt="3" custScaleY="71386" custLinFactNeighborX="6917" custLinFactNeighborY="-3169">
        <dgm:presLayoutVars>
          <dgm:bulletEnabled val="1"/>
        </dgm:presLayoutVars>
      </dgm:prSet>
      <dgm:spPr/>
    </dgm:pt>
    <dgm:pt modelId="{59738FBB-1760-4403-838D-C50197E64DE4}" type="pres">
      <dgm:prSet presAssocID="{5D5149CE-4FFB-48B5-BFEC-9D85E8781008}" presName="root" presStyleCnt="0"/>
      <dgm:spPr/>
    </dgm:pt>
    <dgm:pt modelId="{31DA30C9-D5A1-43B4-BE45-0BA14CB62F02}" type="pres">
      <dgm:prSet presAssocID="{5D5149CE-4FFB-48B5-BFEC-9D85E8781008}" presName="rootComposite" presStyleCnt="0"/>
      <dgm:spPr/>
    </dgm:pt>
    <dgm:pt modelId="{622C713C-AD27-4BC2-A362-A2D99C423A91}" type="pres">
      <dgm:prSet presAssocID="{5D5149CE-4FFB-48B5-BFEC-9D85E8781008}" presName="rootText" presStyleLbl="node1" presStyleIdx="2" presStyleCnt="3" custScaleY="69028"/>
      <dgm:spPr/>
    </dgm:pt>
    <dgm:pt modelId="{036088FD-6F9A-4EF1-A728-1B899841FCDD}" type="pres">
      <dgm:prSet presAssocID="{5D5149CE-4FFB-48B5-BFEC-9D85E8781008}" presName="rootConnector" presStyleLbl="node1" presStyleIdx="2" presStyleCnt="3"/>
      <dgm:spPr/>
    </dgm:pt>
    <dgm:pt modelId="{89747E6A-DBA8-41BE-91A9-AD4BBA086C72}" type="pres">
      <dgm:prSet presAssocID="{5D5149CE-4FFB-48B5-BFEC-9D85E8781008}" presName="childShape" presStyleCnt="0"/>
      <dgm:spPr/>
    </dgm:pt>
    <dgm:pt modelId="{B9F41352-4E42-49C7-A9D7-6FDF3CF3922F}" type="pres">
      <dgm:prSet presAssocID="{03EDA6A0-8E29-47FD-B88B-FDDB26EAF185}" presName="Name13" presStyleLbl="parChTrans1D2" presStyleIdx="2" presStyleCnt="3"/>
      <dgm:spPr/>
    </dgm:pt>
    <dgm:pt modelId="{1AE5D0FD-6A29-4CEE-85F5-4BD3319DB322}" type="pres">
      <dgm:prSet presAssocID="{FD1B5D3A-D7D3-4D89-9F58-3B76C3A0F339}" presName="childText" presStyleLbl="bgAcc1" presStyleIdx="2" presStyleCnt="3" custScaleY="71386">
        <dgm:presLayoutVars>
          <dgm:bulletEnabled val="1"/>
        </dgm:presLayoutVars>
      </dgm:prSet>
      <dgm:spPr/>
    </dgm:pt>
  </dgm:ptLst>
  <dgm:cxnLst>
    <dgm:cxn modelId="{ED983E0B-CE5F-41EE-8B4C-528A8D4AB46B}" srcId="{7AC427DD-0074-4DEB-8580-1A6BAF2B0782}" destId="{3BC0D412-3E49-4906-ACD5-C45C7B2DB9D7}" srcOrd="0" destOrd="0" parTransId="{D2581660-47FB-4567-874B-A9AAFC66E534}" sibTransId="{6728B74E-107A-490F-BC27-9447EEDE2AA3}"/>
    <dgm:cxn modelId="{8B40F60D-BDD2-4484-B5C4-5B8A40030617}" type="presOf" srcId="{5D5149CE-4FFB-48B5-BFEC-9D85E8781008}" destId="{622C713C-AD27-4BC2-A362-A2D99C423A91}" srcOrd="0" destOrd="0" presId="urn:microsoft.com/office/officeart/2005/8/layout/hierarchy3"/>
    <dgm:cxn modelId="{EF45DD15-03BB-4D56-B701-79FD2366887E}" type="presOf" srcId="{7AC427DD-0074-4DEB-8580-1A6BAF2B0782}" destId="{787214EA-2770-4B47-95C9-25472E250B2F}" srcOrd="0" destOrd="0" presId="urn:microsoft.com/office/officeart/2005/8/layout/hierarchy3"/>
    <dgm:cxn modelId="{4CB67316-6A73-4BCA-B621-0E87FB00FC8B}" srcId="{5D5149CE-4FFB-48B5-BFEC-9D85E8781008}" destId="{FD1B5D3A-D7D3-4D89-9F58-3B76C3A0F339}" srcOrd="0" destOrd="0" parTransId="{03EDA6A0-8E29-47FD-B88B-FDDB26EAF185}" sibTransId="{5B5EA18D-1E0E-4F25-B683-1BEDB554FE42}"/>
    <dgm:cxn modelId="{9E0F971E-1932-4795-B77D-1FE6B861477F}" type="presOf" srcId="{83FA7F7F-5A69-4EF4-9D29-FC620B0C719A}" destId="{147B104C-62C2-444A-B310-72AAD9C60DC4}" srcOrd="1" destOrd="0" presId="urn:microsoft.com/office/officeart/2005/8/layout/hierarchy3"/>
    <dgm:cxn modelId="{93573931-E421-429E-8F7D-EFBFF13F73B4}" type="presOf" srcId="{83FA7F7F-5A69-4EF4-9D29-FC620B0C719A}" destId="{31866FEB-317A-425D-A73B-9A67CC6FA79E}" srcOrd="0" destOrd="0" presId="urn:microsoft.com/office/officeart/2005/8/layout/hierarchy3"/>
    <dgm:cxn modelId="{7FF9FD39-EFE5-41F7-BF31-EBFA78B5CF17}" srcId="{7AC427DD-0074-4DEB-8580-1A6BAF2B0782}" destId="{83FA7F7F-5A69-4EF4-9D29-FC620B0C719A}" srcOrd="1" destOrd="0" parTransId="{00A87F3A-6FBC-4B7B-B237-3EBDEAEFC94F}" sibTransId="{5589C55D-8EEB-4424-8D27-BA83896EB7E8}"/>
    <dgm:cxn modelId="{C780405D-3E67-4941-AC3E-6F7798B5D5BD}" type="presOf" srcId="{FD1B5D3A-D7D3-4D89-9F58-3B76C3A0F339}" destId="{1AE5D0FD-6A29-4CEE-85F5-4BD3319DB322}" srcOrd="0" destOrd="0" presId="urn:microsoft.com/office/officeart/2005/8/layout/hierarchy3"/>
    <dgm:cxn modelId="{1AE01F4D-7788-44EA-ABDD-6818C9EFF79C}" type="presOf" srcId="{26608A3A-FEEC-4B91-B7D0-DC65D5DD04CB}" destId="{2C708BE8-6854-4FB8-9661-F97408C3F8BC}" srcOrd="0" destOrd="0" presId="urn:microsoft.com/office/officeart/2005/8/layout/hierarchy3"/>
    <dgm:cxn modelId="{C3BBC04E-0EC3-41CA-BC9A-F4C192F8C41A}" type="presOf" srcId="{05A9DF2E-3B6F-4B83-BD7C-6C9C4F2376D0}" destId="{9B4498CA-48BA-487D-AD1A-3970A1B8B811}" srcOrd="0" destOrd="0" presId="urn:microsoft.com/office/officeart/2005/8/layout/hierarchy3"/>
    <dgm:cxn modelId="{DA233B8C-2E9D-446C-B18A-6798105460AB}" type="presOf" srcId="{3BC0D412-3E49-4906-ACD5-C45C7B2DB9D7}" destId="{8010EDED-DF0C-4A64-997F-F5B31AEFB5F5}" srcOrd="0" destOrd="0" presId="urn:microsoft.com/office/officeart/2005/8/layout/hierarchy3"/>
    <dgm:cxn modelId="{E4295F8F-5DE4-496C-8A9F-2137DB03B07C}" type="presOf" srcId="{569CC99F-7F9E-485B-98BC-91C20C1C19DE}" destId="{C4DC2ADB-F50D-408E-B650-3A3185DF56F4}" srcOrd="0" destOrd="0" presId="urn:microsoft.com/office/officeart/2005/8/layout/hierarchy3"/>
    <dgm:cxn modelId="{F940A1AD-F5AF-4404-AC03-6283369B2624}" srcId="{7AC427DD-0074-4DEB-8580-1A6BAF2B0782}" destId="{5D5149CE-4FFB-48B5-BFEC-9D85E8781008}" srcOrd="2" destOrd="0" parTransId="{2D757A4A-7C59-47CA-A670-D5C188343EF4}" sibTransId="{BE798AF7-2228-4DC9-84AE-AF96A5F837D9}"/>
    <dgm:cxn modelId="{98BEE1AE-0437-47BA-88D7-AAE21E103421}" type="presOf" srcId="{0D1A9C18-9D9D-4C6A-BF99-7BA3A01159CB}" destId="{E05CF8AA-9732-4758-A8D5-B773FF7AF15B}" srcOrd="0" destOrd="0" presId="urn:microsoft.com/office/officeart/2005/8/layout/hierarchy3"/>
    <dgm:cxn modelId="{2A063BBF-54CC-4368-B1A8-6BD31B597452}" type="presOf" srcId="{5D5149CE-4FFB-48B5-BFEC-9D85E8781008}" destId="{036088FD-6F9A-4EF1-A728-1B899841FCDD}" srcOrd="1" destOrd="0" presId="urn:microsoft.com/office/officeart/2005/8/layout/hierarchy3"/>
    <dgm:cxn modelId="{C2C0B0C1-39ED-462F-B1F5-47AD7EF9523C}" type="presOf" srcId="{3BC0D412-3E49-4906-ACD5-C45C7B2DB9D7}" destId="{D404E1D5-E8E6-4EBD-AB69-8A39A93DCAF6}" srcOrd="1" destOrd="0" presId="urn:microsoft.com/office/officeart/2005/8/layout/hierarchy3"/>
    <dgm:cxn modelId="{D60821D0-E175-441C-9597-A2D7CA992C35}" srcId="{3BC0D412-3E49-4906-ACD5-C45C7B2DB9D7}" destId="{05A9DF2E-3B6F-4B83-BD7C-6C9C4F2376D0}" srcOrd="0" destOrd="0" parTransId="{569CC99F-7F9E-485B-98BC-91C20C1C19DE}" sibTransId="{612E0458-8797-44D4-AEE4-2F0CF9AD7AFD}"/>
    <dgm:cxn modelId="{C56777DD-3827-4928-8046-B88A9738A69E}" srcId="{83FA7F7F-5A69-4EF4-9D29-FC620B0C719A}" destId="{0D1A9C18-9D9D-4C6A-BF99-7BA3A01159CB}" srcOrd="0" destOrd="0" parTransId="{26608A3A-FEEC-4B91-B7D0-DC65D5DD04CB}" sibTransId="{444B9F09-D6E8-45FA-B979-13F08321D5E8}"/>
    <dgm:cxn modelId="{5F7DF1E7-6224-4EB1-A409-3E7424D292ED}" type="presOf" srcId="{03EDA6A0-8E29-47FD-B88B-FDDB26EAF185}" destId="{B9F41352-4E42-49C7-A9D7-6FDF3CF3922F}" srcOrd="0" destOrd="0" presId="urn:microsoft.com/office/officeart/2005/8/layout/hierarchy3"/>
    <dgm:cxn modelId="{373DB153-E859-4470-9C57-BB75EB29D221}" type="presParOf" srcId="{787214EA-2770-4B47-95C9-25472E250B2F}" destId="{8FD74715-42A0-4917-A559-8FADA2EFB02E}" srcOrd="0" destOrd="0" presId="urn:microsoft.com/office/officeart/2005/8/layout/hierarchy3"/>
    <dgm:cxn modelId="{A53248A8-AC24-4F17-AADB-8E23404D0156}" type="presParOf" srcId="{8FD74715-42A0-4917-A559-8FADA2EFB02E}" destId="{403AAB27-BAD6-4109-A52E-8274AB38F4B9}" srcOrd="0" destOrd="0" presId="urn:microsoft.com/office/officeart/2005/8/layout/hierarchy3"/>
    <dgm:cxn modelId="{85F8FCD1-A3C3-47DF-8550-52DC5C24F95D}" type="presParOf" srcId="{403AAB27-BAD6-4109-A52E-8274AB38F4B9}" destId="{8010EDED-DF0C-4A64-997F-F5B31AEFB5F5}" srcOrd="0" destOrd="0" presId="urn:microsoft.com/office/officeart/2005/8/layout/hierarchy3"/>
    <dgm:cxn modelId="{5C373E36-B866-4F91-BFAE-ADD6B8A83327}" type="presParOf" srcId="{403AAB27-BAD6-4109-A52E-8274AB38F4B9}" destId="{D404E1D5-E8E6-4EBD-AB69-8A39A93DCAF6}" srcOrd="1" destOrd="0" presId="urn:microsoft.com/office/officeart/2005/8/layout/hierarchy3"/>
    <dgm:cxn modelId="{CC668170-FFED-4680-A4A1-E2C8E87C324A}" type="presParOf" srcId="{8FD74715-42A0-4917-A559-8FADA2EFB02E}" destId="{8CF7E6FE-ED8F-4627-9198-078C9E31BDD0}" srcOrd="1" destOrd="0" presId="urn:microsoft.com/office/officeart/2005/8/layout/hierarchy3"/>
    <dgm:cxn modelId="{734A8E17-6BC0-4C93-AA5C-9353AC08191D}" type="presParOf" srcId="{8CF7E6FE-ED8F-4627-9198-078C9E31BDD0}" destId="{C4DC2ADB-F50D-408E-B650-3A3185DF56F4}" srcOrd="0" destOrd="0" presId="urn:microsoft.com/office/officeart/2005/8/layout/hierarchy3"/>
    <dgm:cxn modelId="{6DAC1BD1-7061-4C78-A042-39B74D0B8C48}" type="presParOf" srcId="{8CF7E6FE-ED8F-4627-9198-078C9E31BDD0}" destId="{9B4498CA-48BA-487D-AD1A-3970A1B8B811}" srcOrd="1" destOrd="0" presId="urn:microsoft.com/office/officeart/2005/8/layout/hierarchy3"/>
    <dgm:cxn modelId="{143061C6-3A1D-4653-9A96-3D560CAFB523}" type="presParOf" srcId="{787214EA-2770-4B47-95C9-25472E250B2F}" destId="{7DFC4253-A848-4893-A324-94498297D068}" srcOrd="1" destOrd="0" presId="urn:microsoft.com/office/officeart/2005/8/layout/hierarchy3"/>
    <dgm:cxn modelId="{9C497690-E45C-4F81-BE84-E2C5DC7E3421}" type="presParOf" srcId="{7DFC4253-A848-4893-A324-94498297D068}" destId="{D55113C6-FAD3-4239-BAAE-AC0D11BFA1C5}" srcOrd="0" destOrd="0" presId="urn:microsoft.com/office/officeart/2005/8/layout/hierarchy3"/>
    <dgm:cxn modelId="{5BEFE0FB-3D61-4075-A3C6-AE4B68B11AE5}" type="presParOf" srcId="{D55113C6-FAD3-4239-BAAE-AC0D11BFA1C5}" destId="{31866FEB-317A-425D-A73B-9A67CC6FA79E}" srcOrd="0" destOrd="0" presId="urn:microsoft.com/office/officeart/2005/8/layout/hierarchy3"/>
    <dgm:cxn modelId="{6F434329-60EB-4DD7-9798-280139A9D5CF}" type="presParOf" srcId="{D55113C6-FAD3-4239-BAAE-AC0D11BFA1C5}" destId="{147B104C-62C2-444A-B310-72AAD9C60DC4}" srcOrd="1" destOrd="0" presId="urn:microsoft.com/office/officeart/2005/8/layout/hierarchy3"/>
    <dgm:cxn modelId="{959B900F-A252-49BB-8E46-90450E0F54EA}" type="presParOf" srcId="{7DFC4253-A848-4893-A324-94498297D068}" destId="{19554824-80E2-430C-96DE-621F9207E9A5}" srcOrd="1" destOrd="0" presId="urn:microsoft.com/office/officeart/2005/8/layout/hierarchy3"/>
    <dgm:cxn modelId="{159AB65A-860D-4712-92FB-A3B687D924B3}" type="presParOf" srcId="{19554824-80E2-430C-96DE-621F9207E9A5}" destId="{2C708BE8-6854-4FB8-9661-F97408C3F8BC}" srcOrd="0" destOrd="0" presId="urn:microsoft.com/office/officeart/2005/8/layout/hierarchy3"/>
    <dgm:cxn modelId="{9A9838A8-D0D5-47F1-B85F-4FF4A8A926E3}" type="presParOf" srcId="{19554824-80E2-430C-96DE-621F9207E9A5}" destId="{E05CF8AA-9732-4758-A8D5-B773FF7AF15B}" srcOrd="1" destOrd="0" presId="urn:microsoft.com/office/officeart/2005/8/layout/hierarchy3"/>
    <dgm:cxn modelId="{1FEA8753-1605-40F1-BE58-B601DCC5AE91}" type="presParOf" srcId="{787214EA-2770-4B47-95C9-25472E250B2F}" destId="{59738FBB-1760-4403-838D-C50197E64DE4}" srcOrd="2" destOrd="0" presId="urn:microsoft.com/office/officeart/2005/8/layout/hierarchy3"/>
    <dgm:cxn modelId="{EEE04C74-58C5-4B2B-861E-912437E57169}" type="presParOf" srcId="{59738FBB-1760-4403-838D-C50197E64DE4}" destId="{31DA30C9-D5A1-43B4-BE45-0BA14CB62F02}" srcOrd="0" destOrd="0" presId="urn:microsoft.com/office/officeart/2005/8/layout/hierarchy3"/>
    <dgm:cxn modelId="{1657589E-5B1E-42BA-9720-BA4415D11A8D}" type="presParOf" srcId="{31DA30C9-D5A1-43B4-BE45-0BA14CB62F02}" destId="{622C713C-AD27-4BC2-A362-A2D99C423A91}" srcOrd="0" destOrd="0" presId="urn:microsoft.com/office/officeart/2005/8/layout/hierarchy3"/>
    <dgm:cxn modelId="{81418A22-8C20-49C7-B853-2F168BD00559}" type="presParOf" srcId="{31DA30C9-D5A1-43B4-BE45-0BA14CB62F02}" destId="{036088FD-6F9A-4EF1-A728-1B899841FCDD}" srcOrd="1" destOrd="0" presId="urn:microsoft.com/office/officeart/2005/8/layout/hierarchy3"/>
    <dgm:cxn modelId="{5FB5FF23-819A-4B83-8AA2-4784AD5B355A}" type="presParOf" srcId="{59738FBB-1760-4403-838D-C50197E64DE4}" destId="{89747E6A-DBA8-41BE-91A9-AD4BBA086C72}" srcOrd="1" destOrd="0" presId="urn:microsoft.com/office/officeart/2005/8/layout/hierarchy3"/>
    <dgm:cxn modelId="{E4FC2ED1-ACFB-4CF6-B6F1-3AE93DA504C6}" type="presParOf" srcId="{89747E6A-DBA8-41BE-91A9-AD4BBA086C72}" destId="{B9F41352-4E42-49C7-A9D7-6FDF3CF3922F}" srcOrd="0" destOrd="0" presId="urn:microsoft.com/office/officeart/2005/8/layout/hierarchy3"/>
    <dgm:cxn modelId="{C263F1DB-E6AF-42E0-A27E-4EED4845C58D}" type="presParOf" srcId="{89747E6A-DBA8-41BE-91A9-AD4BBA086C72}" destId="{1AE5D0FD-6A29-4CEE-85F5-4BD3319DB322}" srcOrd="1"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EE4BF-56A2-4E5A-A2C2-20B07CBBE0B2}">
      <dsp:nvSpPr>
        <dsp:cNvPr id="0" name=""/>
        <dsp:cNvSpPr/>
      </dsp:nvSpPr>
      <dsp:spPr>
        <a:xfrm>
          <a:off x="0" y="5610"/>
          <a:ext cx="5602770" cy="526045"/>
        </a:xfrm>
        <a:prstGeom prst="roundRect">
          <a:avLst/>
        </a:prstGeom>
        <a:solidFill>
          <a:schemeClr val="bg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lang="en-US" sz="2200" b="1" kern="1200" dirty="0">
              <a:solidFill>
                <a:schemeClr val="tx2"/>
              </a:solidFill>
              <a:effectLst/>
              <a:latin typeface="Arial" panose="020B0604020202020204" pitchFamily="34" charset="0"/>
              <a:ea typeface="Aptos" panose="020B0004020202020204" pitchFamily="34" charset="0"/>
              <a:cs typeface="Arial" panose="020B0604020202020204" pitchFamily="34" charset="0"/>
            </a:rPr>
            <a:t>Market Penetration</a:t>
          </a:r>
          <a:endParaRPr lang="en-US" sz="2200" kern="1200" dirty="0">
            <a:solidFill>
              <a:schemeClr val="tx2"/>
            </a:solidFill>
          </a:endParaRPr>
        </a:p>
      </dsp:txBody>
      <dsp:txXfrm>
        <a:off x="25679" y="31289"/>
        <a:ext cx="5551412" cy="474687"/>
      </dsp:txXfrm>
    </dsp:sp>
    <dsp:sp modelId="{3CC486DE-4120-429F-8486-89A935BE329E}">
      <dsp:nvSpPr>
        <dsp:cNvPr id="0" name=""/>
        <dsp:cNvSpPr/>
      </dsp:nvSpPr>
      <dsp:spPr>
        <a:xfrm>
          <a:off x="0" y="531655"/>
          <a:ext cx="5602770" cy="1508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88" tIns="108000" rIns="113792" bIns="20320" numCol="1" spcCol="1270" anchor="t" anchorCtr="0">
          <a:noAutofit/>
        </a:bodyPr>
        <a:lstStyle/>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latin typeface="Arial" panose="020B0604020202020204" pitchFamily="34" charset="0"/>
              <a:ea typeface="Aptos" panose="020B0004020202020204" pitchFamily="34" charset="0"/>
              <a:cs typeface="Arial" panose="020B0604020202020204" pitchFamily="34" charset="0"/>
            </a:rPr>
            <a:t>L</a:t>
          </a:r>
          <a:r>
            <a:rPr lang="en-US" sz="1600" kern="1200" dirty="0">
              <a:effectLst/>
              <a:latin typeface="Arial" panose="020B0604020202020204" pitchFamily="34" charset="0"/>
              <a:ea typeface="Aptos" panose="020B0004020202020204" pitchFamily="34" charset="0"/>
              <a:cs typeface="Arial" panose="020B0604020202020204" pitchFamily="34" charset="0"/>
            </a:rPr>
            <a:t>icensed in 42 states and growing.</a:t>
          </a:r>
          <a:endParaRPr lang="en-US" sz="1600" kern="1200" dirty="0"/>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effectLst/>
              <a:latin typeface="Arial" panose="020B0604020202020204" pitchFamily="34" charset="0"/>
              <a:ea typeface="Aptos" panose="020B0004020202020204" pitchFamily="34" charset="0"/>
              <a:cs typeface="Arial" panose="020B0604020202020204" pitchFamily="34" charset="0"/>
            </a:rPr>
            <a:t>Onboarded 700+ </a:t>
          </a:r>
          <a:r>
            <a:rPr lang="en-US" sz="1600" kern="1200" dirty="0">
              <a:latin typeface="Arial" panose="020B0604020202020204" pitchFamily="34" charset="0"/>
              <a:ea typeface="Aptos" panose="020B0004020202020204" pitchFamily="34" charset="0"/>
              <a:cs typeface="Arial" panose="020B0604020202020204" pitchFamily="34" charset="0"/>
            </a:rPr>
            <a:t>D</a:t>
          </a:r>
          <a:r>
            <a:rPr lang="en-US" sz="1600" kern="1200" dirty="0">
              <a:effectLst/>
              <a:latin typeface="Arial" panose="020B0604020202020204" pitchFamily="34" charset="0"/>
              <a:ea typeface="Aptos" panose="020B0004020202020204" pitchFamily="34" charset="0"/>
              <a:cs typeface="Arial" panose="020B0604020202020204" pitchFamily="34" charset="0"/>
            </a:rPr>
            <a:t>ealers.</a:t>
          </a:r>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latin typeface="Arial" panose="020B0604020202020204" pitchFamily="34" charset="0"/>
              <a:ea typeface="Aptos" panose="020B0004020202020204" pitchFamily="34" charset="0"/>
              <a:cs typeface="Arial" panose="020B0604020202020204" pitchFamily="34" charset="0"/>
            </a:rPr>
            <a:t>Recently announced strategic partnerships with AutoSavvy and Military AutoSource. </a:t>
          </a:r>
          <a:br>
            <a:rPr lang="en-US" sz="1600" kern="1200" dirty="0">
              <a:latin typeface="Arial" panose="020B0604020202020204" pitchFamily="34" charset="0"/>
              <a:ea typeface="Aptos" panose="020B0004020202020204" pitchFamily="34" charset="0"/>
              <a:cs typeface="Arial" panose="020B0604020202020204" pitchFamily="34" charset="0"/>
            </a:rPr>
          </a:br>
          <a:br>
            <a:rPr lang="en-US" sz="1600" kern="1200" dirty="0">
              <a:latin typeface="Arial" panose="020B0604020202020204" pitchFamily="34" charset="0"/>
              <a:ea typeface="Aptos" panose="020B0004020202020204" pitchFamily="34" charset="0"/>
              <a:cs typeface="Arial" panose="020B0604020202020204" pitchFamily="34" charset="0"/>
            </a:rPr>
          </a:br>
          <a:endParaRPr lang="en-CA" sz="1600" kern="1200" dirty="0">
            <a:effectLst/>
            <a:latin typeface="Arial" panose="020B0604020202020204" pitchFamily="34" charset="0"/>
            <a:ea typeface="Aptos" panose="020B0004020202020204" pitchFamily="34" charset="0"/>
            <a:cs typeface="Arial" panose="020B0604020202020204" pitchFamily="34" charset="0"/>
          </a:endParaRPr>
        </a:p>
      </dsp:txBody>
      <dsp:txXfrm>
        <a:off x="0" y="531655"/>
        <a:ext cx="5602770" cy="1508512"/>
      </dsp:txXfrm>
    </dsp:sp>
    <dsp:sp modelId="{FE68075B-1450-4D0F-8B97-B758F01D38D0}">
      <dsp:nvSpPr>
        <dsp:cNvPr id="0" name=""/>
        <dsp:cNvSpPr/>
      </dsp:nvSpPr>
      <dsp:spPr>
        <a:xfrm>
          <a:off x="0" y="2040168"/>
          <a:ext cx="5602770" cy="526045"/>
        </a:xfrm>
        <a:prstGeom prst="round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lang="en-US" sz="2200" b="1" kern="1200" dirty="0">
              <a:solidFill>
                <a:schemeClr val="tx2"/>
              </a:solidFill>
              <a:effectLst/>
              <a:latin typeface="Arial" panose="020B0604020202020204" pitchFamily="34" charset="0"/>
              <a:ea typeface="Aptos" panose="020B0004020202020204" pitchFamily="34" charset="0"/>
              <a:cs typeface="Arial" panose="020B0604020202020204" pitchFamily="34" charset="0"/>
            </a:rPr>
            <a:t>Proprietary Dealer Solution</a:t>
          </a:r>
          <a:endParaRPr lang="en-US" sz="2200" kern="1200" dirty="0">
            <a:solidFill>
              <a:schemeClr val="tx2"/>
            </a:solidFill>
          </a:endParaRPr>
        </a:p>
      </dsp:txBody>
      <dsp:txXfrm>
        <a:off x="25679" y="2065847"/>
        <a:ext cx="5551412" cy="474687"/>
      </dsp:txXfrm>
    </dsp:sp>
    <dsp:sp modelId="{1F172AAE-3F18-4DDB-8E81-4BAA666E3329}">
      <dsp:nvSpPr>
        <dsp:cNvPr id="0" name=""/>
        <dsp:cNvSpPr/>
      </dsp:nvSpPr>
      <dsp:spPr>
        <a:xfrm>
          <a:off x="0" y="2566214"/>
          <a:ext cx="5602770" cy="1252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88" tIns="108000" rIns="113792" bIns="20320" numCol="1" spcCol="1270" anchor="t" anchorCtr="0">
          <a:noAutofit/>
        </a:bodyPr>
        <a:lstStyle/>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effectLst/>
              <a:latin typeface="Arial" panose="020B0604020202020204" pitchFamily="34" charset="0"/>
              <a:ea typeface="Aptos" panose="020B0004020202020204" pitchFamily="34" charset="0"/>
              <a:cs typeface="Arial" panose="020B0604020202020204" pitchFamily="34" charset="0"/>
            </a:rPr>
            <a:t>Integrated with RouteOne and DealerTrack.</a:t>
          </a:r>
          <a:endParaRPr lang="en-US" sz="1600" kern="1200" dirty="0"/>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effectLst/>
              <a:latin typeface="Arial" panose="020B0604020202020204" pitchFamily="34" charset="0"/>
              <a:ea typeface="Aptos" panose="020B0004020202020204" pitchFamily="34" charset="0"/>
              <a:cs typeface="Arial" panose="020B0604020202020204" pitchFamily="34" charset="0"/>
            </a:rPr>
            <a:t>Dealer is notified in seconds if their customer is approved via automated decisioning technology.</a:t>
          </a:r>
          <a:br>
            <a:rPr lang="en-US" sz="1600" kern="1200" dirty="0">
              <a:effectLst/>
              <a:latin typeface="Arial" panose="020B0604020202020204" pitchFamily="34" charset="0"/>
              <a:ea typeface="Aptos" panose="020B0004020202020204" pitchFamily="34" charset="0"/>
              <a:cs typeface="Arial" panose="020B0604020202020204" pitchFamily="34" charset="0"/>
            </a:rPr>
          </a:br>
          <a:br>
            <a:rPr lang="en-US" sz="1600" kern="1200" dirty="0">
              <a:effectLst/>
              <a:latin typeface="Arial" panose="020B0604020202020204" pitchFamily="34" charset="0"/>
              <a:ea typeface="Aptos" panose="020B0004020202020204" pitchFamily="34" charset="0"/>
              <a:cs typeface="Arial" panose="020B0604020202020204" pitchFamily="34" charset="0"/>
            </a:rPr>
          </a:br>
          <a:endParaRPr lang="en-CA" sz="1600" kern="1200" dirty="0">
            <a:effectLst/>
            <a:latin typeface="Arial" panose="020B0604020202020204" pitchFamily="34" charset="0"/>
            <a:ea typeface="Aptos" panose="020B0004020202020204" pitchFamily="34" charset="0"/>
            <a:cs typeface="Arial" panose="020B0604020202020204" pitchFamily="34" charset="0"/>
          </a:endParaRPr>
        </a:p>
      </dsp:txBody>
      <dsp:txXfrm>
        <a:off x="0" y="2566214"/>
        <a:ext cx="5602770" cy="1252350"/>
      </dsp:txXfrm>
    </dsp:sp>
    <dsp:sp modelId="{F9D386E6-BF04-48AA-AEDC-E6967FCCB7BD}">
      <dsp:nvSpPr>
        <dsp:cNvPr id="0" name=""/>
        <dsp:cNvSpPr/>
      </dsp:nvSpPr>
      <dsp:spPr>
        <a:xfrm>
          <a:off x="0" y="3818564"/>
          <a:ext cx="5602770" cy="526045"/>
        </a:xfrm>
        <a:prstGeom prst="roundRect">
          <a:avLst/>
        </a:prstGeom>
        <a:solidFill>
          <a:schemeClr val="bg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lang="en-US" sz="2200" b="1" kern="1200" dirty="0">
              <a:solidFill>
                <a:schemeClr val="tx2"/>
              </a:solidFill>
              <a:effectLst/>
              <a:latin typeface="Arial" panose="020B0604020202020204" pitchFamily="34" charset="0"/>
              <a:ea typeface="Aptos" panose="020B0004020202020204" pitchFamily="34" charset="0"/>
              <a:cs typeface="Arial" panose="020B0604020202020204" pitchFamily="34" charset="0"/>
            </a:rPr>
            <a:t>Fast Funding</a:t>
          </a:r>
          <a:endParaRPr lang="en-CA" sz="2200" kern="12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dsp:txBody>
      <dsp:txXfrm>
        <a:off x="25679" y="3844243"/>
        <a:ext cx="5551412" cy="474687"/>
      </dsp:txXfrm>
    </dsp:sp>
    <dsp:sp modelId="{C5394E40-9E55-4AB7-8B48-EC0701E56142}">
      <dsp:nvSpPr>
        <dsp:cNvPr id="0" name=""/>
        <dsp:cNvSpPr/>
      </dsp:nvSpPr>
      <dsp:spPr>
        <a:xfrm>
          <a:off x="0" y="4344609"/>
          <a:ext cx="560277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88" tIns="108000" rIns="113792" bIns="20320" numCol="1" spcCol="1270" anchor="t" anchorCtr="0">
          <a:noAutofit/>
        </a:bodyPr>
        <a:lstStyle/>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effectLst/>
              <a:latin typeface="Arial" panose="020B0604020202020204" pitchFamily="34" charset="0"/>
              <a:ea typeface="Aptos" panose="020B0004020202020204" pitchFamily="34" charset="0"/>
              <a:cs typeface="Arial" panose="020B0604020202020204" pitchFamily="34" charset="0"/>
            </a:rPr>
            <a:t>Automated solution will provide same day funding within hours of receipt of completed contracts.</a:t>
          </a:r>
          <a:endParaRPr lang="en-CA" sz="1600" kern="1200" dirty="0">
            <a:effectLst/>
            <a:latin typeface="Arial" panose="020B0604020202020204" pitchFamily="34" charset="0"/>
            <a:ea typeface="Aptos" panose="020B0004020202020204" pitchFamily="34" charset="0"/>
            <a:cs typeface="Arial" panose="020B0604020202020204" pitchFamily="34" charset="0"/>
          </a:endParaRPr>
        </a:p>
      </dsp:txBody>
      <dsp:txXfrm>
        <a:off x="0" y="4344609"/>
        <a:ext cx="5602770"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EE4BF-56A2-4E5A-A2C2-20B07CBBE0B2}">
      <dsp:nvSpPr>
        <dsp:cNvPr id="0" name=""/>
        <dsp:cNvSpPr/>
      </dsp:nvSpPr>
      <dsp:spPr>
        <a:xfrm>
          <a:off x="0" y="637269"/>
          <a:ext cx="5602770" cy="213701"/>
        </a:xfrm>
        <a:prstGeom prst="roundRect">
          <a:avLst/>
        </a:prstGeom>
        <a:solidFill>
          <a:schemeClr val="bg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b" anchorCtr="0">
          <a:noAutofit/>
        </a:bodyPr>
        <a:lstStyle/>
        <a:p>
          <a:pPr marL="0" lvl="0" indent="0" algn="l" defTabSz="1022350">
            <a:lnSpc>
              <a:spcPct val="90000"/>
            </a:lnSpc>
            <a:spcBef>
              <a:spcPct val="0"/>
            </a:spcBef>
            <a:spcAft>
              <a:spcPct val="35000"/>
            </a:spcAft>
            <a:buNone/>
          </a:pPr>
          <a:r>
            <a:rPr lang="en-US" sz="2300" b="1" kern="1200" dirty="0">
              <a:solidFill>
                <a:schemeClr val="tx2"/>
              </a:solidFill>
              <a:effectLst/>
              <a:latin typeface="Arial" panose="020B0604020202020204" pitchFamily="34" charset="0"/>
              <a:ea typeface="Aptos" panose="020B0004020202020204" pitchFamily="34" charset="0"/>
              <a:cs typeface="Times New Roman" panose="02020603050405020304" pitchFamily="18" charset="0"/>
            </a:rPr>
            <a:t>Lease vs Loan Advantage</a:t>
          </a:r>
          <a:endParaRPr lang="en-US" sz="2300" kern="1200" dirty="0">
            <a:solidFill>
              <a:schemeClr val="tx2"/>
            </a:solidFill>
          </a:endParaRPr>
        </a:p>
      </dsp:txBody>
      <dsp:txXfrm>
        <a:off x="10432" y="647701"/>
        <a:ext cx="5581906" cy="192837"/>
      </dsp:txXfrm>
    </dsp:sp>
    <dsp:sp modelId="{3CC486DE-4120-429F-8486-89A935BE329E}">
      <dsp:nvSpPr>
        <dsp:cNvPr id="0" name=""/>
        <dsp:cNvSpPr/>
      </dsp:nvSpPr>
      <dsp:spPr>
        <a:xfrm>
          <a:off x="0" y="850971"/>
          <a:ext cx="5602770" cy="1887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88" tIns="108000" rIns="113792" bIns="20320" numCol="1" spcCol="1270" anchor="t" anchorCtr="0">
          <a:noAutofit/>
        </a:bodyPr>
        <a:lstStyle/>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latin typeface="Arial" panose="020B0604020202020204" pitchFamily="34" charset="0"/>
              <a:cs typeface="Arial" panose="020B0604020202020204" pitchFamily="34" charset="0"/>
            </a:rPr>
            <a:t>Lower monthly payments with less upfront costs.</a:t>
          </a:r>
          <a:endParaRPr lang="en-US" sz="1600" kern="1200" dirty="0"/>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latin typeface="Arial" panose="020B0604020202020204" pitchFamily="34" charset="0"/>
              <a:cs typeface="Arial" panose="020B0604020202020204" pitchFamily="34" charset="0"/>
            </a:rPr>
            <a:t>More profitable for Dealer Partners.</a:t>
          </a:r>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latin typeface="Arial" panose="020B0604020202020204" pitchFamily="34" charset="0"/>
              <a:cs typeface="Arial" panose="020B0604020202020204" pitchFamily="34" charset="0"/>
            </a:rPr>
            <a:t>Shorter terms means more retention opportunities.</a:t>
          </a:r>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latin typeface="Arial" panose="020B0604020202020204" pitchFamily="34" charset="0"/>
              <a:cs typeface="Arial" panose="020B0604020202020204" pitchFamily="34" charset="0"/>
            </a:rPr>
            <a:t>Higher lender yields.</a:t>
          </a:r>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latin typeface="Arial" panose="020B0604020202020204" pitchFamily="34" charset="0"/>
              <a:cs typeface="Arial" panose="020B0604020202020204" pitchFamily="34" charset="0"/>
            </a:rPr>
            <a:t>Better credit performance.</a:t>
          </a:r>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latin typeface="Arial" panose="020B0604020202020204" pitchFamily="34" charset="0"/>
              <a:cs typeface="Arial" panose="020B0604020202020204" pitchFamily="34" charset="0"/>
            </a:rPr>
            <a:t>Reduces risk of negative equity.</a:t>
          </a:r>
          <a:br>
            <a:rPr lang="en-US" sz="1600" kern="1200" dirty="0">
              <a:latin typeface="Arial" panose="020B0604020202020204" pitchFamily="34" charset="0"/>
              <a:ea typeface="Aptos" panose="020B0004020202020204" pitchFamily="34" charset="0"/>
              <a:cs typeface="Arial" panose="020B0604020202020204" pitchFamily="34" charset="0"/>
            </a:rPr>
          </a:br>
          <a:endParaRPr lang="en-US" sz="1800" kern="1200" dirty="0">
            <a:latin typeface="Arial" panose="020B0604020202020204" pitchFamily="34" charset="0"/>
            <a:cs typeface="Arial" panose="020B0604020202020204" pitchFamily="34" charset="0"/>
          </a:endParaRPr>
        </a:p>
      </dsp:txBody>
      <dsp:txXfrm>
        <a:off x="0" y="850971"/>
        <a:ext cx="5602770" cy="1887840"/>
      </dsp:txXfrm>
    </dsp:sp>
    <dsp:sp modelId="{FE68075B-1450-4D0F-8B97-B758F01D38D0}">
      <dsp:nvSpPr>
        <dsp:cNvPr id="0" name=""/>
        <dsp:cNvSpPr/>
      </dsp:nvSpPr>
      <dsp:spPr>
        <a:xfrm>
          <a:off x="0" y="2738811"/>
          <a:ext cx="5602770" cy="400985"/>
        </a:xfrm>
        <a:prstGeom prst="roundRect">
          <a:avLst/>
        </a:prstGeom>
        <a:solidFill>
          <a:schemeClr val="bg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b" anchorCtr="0">
          <a:noAutofit/>
        </a:bodyPr>
        <a:lstStyle/>
        <a:p>
          <a:pPr marL="0" lvl="0" indent="0" algn="l" defTabSz="1022350">
            <a:lnSpc>
              <a:spcPct val="90000"/>
            </a:lnSpc>
            <a:spcBef>
              <a:spcPct val="0"/>
            </a:spcBef>
            <a:spcAft>
              <a:spcPct val="35000"/>
            </a:spcAft>
            <a:buNone/>
          </a:pPr>
          <a:endParaRPr lang="en-US" sz="2300" b="1" kern="1200" dirty="0">
            <a:solidFill>
              <a:schemeClr val="tx2"/>
            </a:solidFill>
            <a:effectLst/>
            <a:latin typeface="Arial" panose="020B0604020202020204" pitchFamily="34" charset="0"/>
            <a:ea typeface="Aptos" panose="020B0004020202020204" pitchFamily="34" charset="0"/>
            <a:cs typeface="Times New Roman" panose="02020603050405020304" pitchFamily="18" charset="0"/>
          </a:endParaRPr>
        </a:p>
        <a:p>
          <a:pPr marL="0" lvl="0" indent="0" algn="l" defTabSz="1022350">
            <a:lnSpc>
              <a:spcPct val="90000"/>
            </a:lnSpc>
            <a:spcBef>
              <a:spcPct val="0"/>
            </a:spcBef>
            <a:spcAft>
              <a:spcPct val="35000"/>
            </a:spcAft>
            <a:buNone/>
          </a:pPr>
          <a:r>
            <a:rPr lang="en-US" sz="2300" b="1" kern="1200" dirty="0">
              <a:solidFill>
                <a:schemeClr val="tx2"/>
              </a:solidFill>
              <a:effectLst/>
              <a:latin typeface="Arial" panose="020B0604020202020204" pitchFamily="34" charset="0"/>
              <a:ea typeface="Aptos" panose="020B0004020202020204" pitchFamily="34" charset="0"/>
              <a:cs typeface="Times New Roman" panose="02020603050405020304" pitchFamily="18" charset="0"/>
            </a:rPr>
            <a:t>Deeper Portfolio Penetration</a:t>
          </a:r>
          <a:endParaRPr lang="en-US" sz="2300" kern="1200" dirty="0">
            <a:solidFill>
              <a:schemeClr val="tx2"/>
            </a:solidFill>
          </a:endParaRPr>
        </a:p>
      </dsp:txBody>
      <dsp:txXfrm>
        <a:off x="19574" y="2758385"/>
        <a:ext cx="5563622" cy="361837"/>
      </dsp:txXfrm>
    </dsp:sp>
    <dsp:sp modelId="{1F172AAE-3F18-4DDB-8E81-4BAA666E3329}">
      <dsp:nvSpPr>
        <dsp:cNvPr id="0" name=""/>
        <dsp:cNvSpPr/>
      </dsp:nvSpPr>
      <dsp:spPr>
        <a:xfrm>
          <a:off x="0" y="3139796"/>
          <a:ext cx="5602770"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88" tIns="108000" rIns="113792" bIns="20320" numCol="1" spcCol="1270" anchor="t" anchorCtr="0">
          <a:noAutofit/>
        </a:bodyPr>
        <a:lstStyle/>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effectLst/>
              <a:latin typeface="Arial" panose="020B0604020202020204" pitchFamily="34" charset="0"/>
              <a:cs typeface="Arial" panose="020B0604020202020204" pitchFamily="34" charset="0"/>
            </a:rPr>
            <a:t>Historic average FICO score of pool of 730+.</a:t>
          </a:r>
          <a:endParaRPr lang="en-US" sz="1600" kern="1200" dirty="0"/>
        </a:p>
        <a:p>
          <a:pPr marL="171450" lvl="1" indent="-171450" algn="l" defTabSz="711200">
            <a:lnSpc>
              <a:spcPct val="90000"/>
            </a:lnSpc>
            <a:spcBef>
              <a:spcPct val="0"/>
            </a:spcBef>
            <a:spcAft>
              <a:spcPct val="20000"/>
            </a:spcAft>
            <a:buClr>
              <a:schemeClr val="accent1"/>
            </a:buClr>
            <a:buFont typeface="Arial" panose="020B0604020202020204" pitchFamily="34" charset="0"/>
            <a:buChar char="•"/>
          </a:pPr>
          <a:r>
            <a:rPr lang="en-US" sz="1600" kern="1200" dirty="0">
              <a:effectLst/>
              <a:latin typeface="Arial" panose="020B0604020202020204" pitchFamily="34" charset="0"/>
              <a:cs typeface="Arial" panose="020B0604020202020204" pitchFamily="34" charset="0"/>
            </a:rPr>
            <a:t>Lease opportunities throughout the credit scale.</a:t>
          </a:r>
          <a:br>
            <a:rPr lang="en-US" sz="1600" kern="1200" dirty="0">
              <a:effectLst/>
              <a:latin typeface="Arial" panose="020B0604020202020204" pitchFamily="34" charset="0"/>
              <a:ea typeface="Aptos" panose="020B0004020202020204" pitchFamily="34" charset="0"/>
              <a:cs typeface="Arial" panose="020B0604020202020204" pitchFamily="34" charset="0"/>
            </a:rPr>
          </a:br>
          <a:endParaRPr lang="en-US" sz="1600" kern="1200" dirty="0">
            <a:effectLst/>
            <a:latin typeface="Arial" panose="020B0604020202020204" pitchFamily="34" charset="0"/>
            <a:cs typeface="Arial" panose="020B0604020202020204" pitchFamily="34" charset="0"/>
          </a:endParaRPr>
        </a:p>
      </dsp:txBody>
      <dsp:txXfrm>
        <a:off x="0" y="3139796"/>
        <a:ext cx="5602770" cy="10598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0EDED-DF0C-4A64-997F-F5B31AEFB5F5}">
      <dsp:nvSpPr>
        <dsp:cNvPr id="0" name=""/>
        <dsp:cNvSpPr/>
      </dsp:nvSpPr>
      <dsp:spPr>
        <a:xfrm>
          <a:off x="581" y="232363"/>
          <a:ext cx="1360789" cy="4696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New Car Dealers </a:t>
          </a:r>
        </a:p>
      </dsp:txBody>
      <dsp:txXfrm>
        <a:off x="14337" y="246119"/>
        <a:ext cx="1333277" cy="442151"/>
      </dsp:txXfrm>
    </dsp:sp>
    <dsp:sp modelId="{C4DC2ADB-F50D-408E-B650-3A3185DF56F4}">
      <dsp:nvSpPr>
        <dsp:cNvPr id="0" name=""/>
        <dsp:cNvSpPr/>
      </dsp:nvSpPr>
      <dsp:spPr>
        <a:xfrm>
          <a:off x="136660" y="702026"/>
          <a:ext cx="136078" cy="412952"/>
        </a:xfrm>
        <a:custGeom>
          <a:avLst/>
          <a:gdLst/>
          <a:ahLst/>
          <a:cxnLst/>
          <a:rect l="0" t="0" r="0" b="0"/>
          <a:pathLst>
            <a:path>
              <a:moveTo>
                <a:pt x="0" y="0"/>
              </a:moveTo>
              <a:lnTo>
                <a:pt x="0" y="412952"/>
              </a:lnTo>
              <a:lnTo>
                <a:pt x="136078" y="41295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B4498CA-48BA-487D-AD1A-3970A1B8B811}">
      <dsp:nvSpPr>
        <dsp:cNvPr id="0" name=""/>
        <dsp:cNvSpPr/>
      </dsp:nvSpPr>
      <dsp:spPr>
        <a:xfrm>
          <a:off x="272739" y="872125"/>
          <a:ext cx="1088631" cy="48570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~17,000*</a:t>
          </a:r>
        </a:p>
      </dsp:txBody>
      <dsp:txXfrm>
        <a:off x="286965" y="886351"/>
        <a:ext cx="1060179" cy="457254"/>
      </dsp:txXfrm>
    </dsp:sp>
    <dsp:sp modelId="{31866FEB-317A-425D-A73B-9A67CC6FA79E}">
      <dsp:nvSpPr>
        <dsp:cNvPr id="0" name=""/>
        <dsp:cNvSpPr/>
      </dsp:nvSpPr>
      <dsp:spPr>
        <a:xfrm>
          <a:off x="1701569" y="232363"/>
          <a:ext cx="1360789" cy="4696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Used Car Dealers</a:t>
          </a:r>
        </a:p>
      </dsp:txBody>
      <dsp:txXfrm>
        <a:off x="1715325" y="246119"/>
        <a:ext cx="1333277" cy="442151"/>
      </dsp:txXfrm>
    </dsp:sp>
    <dsp:sp modelId="{2C708BE8-6854-4FB8-9661-F97408C3F8BC}">
      <dsp:nvSpPr>
        <dsp:cNvPr id="0" name=""/>
        <dsp:cNvSpPr/>
      </dsp:nvSpPr>
      <dsp:spPr>
        <a:xfrm>
          <a:off x="1837648" y="702026"/>
          <a:ext cx="211379" cy="391390"/>
        </a:xfrm>
        <a:custGeom>
          <a:avLst/>
          <a:gdLst/>
          <a:ahLst/>
          <a:cxnLst/>
          <a:rect l="0" t="0" r="0" b="0"/>
          <a:pathLst>
            <a:path>
              <a:moveTo>
                <a:pt x="0" y="0"/>
              </a:moveTo>
              <a:lnTo>
                <a:pt x="0" y="391390"/>
              </a:lnTo>
              <a:lnTo>
                <a:pt x="211379" y="39139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05CF8AA-9732-4758-A8D5-B773FF7AF15B}">
      <dsp:nvSpPr>
        <dsp:cNvPr id="0" name=""/>
        <dsp:cNvSpPr/>
      </dsp:nvSpPr>
      <dsp:spPr>
        <a:xfrm>
          <a:off x="2049027" y="850563"/>
          <a:ext cx="1088631" cy="48570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~53,000*</a:t>
          </a:r>
        </a:p>
      </dsp:txBody>
      <dsp:txXfrm>
        <a:off x="2063253" y="864789"/>
        <a:ext cx="1060179" cy="457254"/>
      </dsp:txXfrm>
    </dsp:sp>
    <dsp:sp modelId="{622C713C-AD27-4BC2-A362-A2D99C423A91}">
      <dsp:nvSpPr>
        <dsp:cNvPr id="0" name=""/>
        <dsp:cNvSpPr/>
      </dsp:nvSpPr>
      <dsp:spPr>
        <a:xfrm>
          <a:off x="3402556" y="232363"/>
          <a:ext cx="1360789" cy="4696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Dealer Roof Top’s </a:t>
          </a:r>
        </a:p>
      </dsp:txBody>
      <dsp:txXfrm>
        <a:off x="3416312" y="246119"/>
        <a:ext cx="1333277" cy="442151"/>
      </dsp:txXfrm>
    </dsp:sp>
    <dsp:sp modelId="{B9F41352-4E42-49C7-A9D7-6FDF3CF3922F}">
      <dsp:nvSpPr>
        <dsp:cNvPr id="0" name=""/>
        <dsp:cNvSpPr/>
      </dsp:nvSpPr>
      <dsp:spPr>
        <a:xfrm>
          <a:off x="3538635" y="702026"/>
          <a:ext cx="136078" cy="412952"/>
        </a:xfrm>
        <a:custGeom>
          <a:avLst/>
          <a:gdLst/>
          <a:ahLst/>
          <a:cxnLst/>
          <a:rect l="0" t="0" r="0" b="0"/>
          <a:pathLst>
            <a:path>
              <a:moveTo>
                <a:pt x="0" y="0"/>
              </a:moveTo>
              <a:lnTo>
                <a:pt x="0" y="412952"/>
              </a:lnTo>
              <a:lnTo>
                <a:pt x="136078" y="41295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E5D0FD-6A29-4CEE-85F5-4BD3319DB322}">
      <dsp:nvSpPr>
        <dsp:cNvPr id="0" name=""/>
        <dsp:cNvSpPr/>
      </dsp:nvSpPr>
      <dsp:spPr>
        <a:xfrm>
          <a:off x="3674714" y="872125"/>
          <a:ext cx="1088631" cy="48570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~70,000*</a:t>
          </a:r>
        </a:p>
      </dsp:txBody>
      <dsp:txXfrm>
        <a:off x="3688940" y="886351"/>
        <a:ext cx="1060179" cy="4572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0.83064</cdr:x>
      <cdr:y>0.39824</cdr:y>
    </cdr:from>
    <cdr:to>
      <cdr:x>0.94992</cdr:x>
      <cdr:y>0.45559</cdr:y>
    </cdr:to>
    <cdr:sp macro="" textlink="">
      <cdr:nvSpPr>
        <cdr:cNvPr id="2" name="TextBox 9">
          <a:extLst xmlns:a="http://schemas.openxmlformats.org/drawingml/2006/main">
            <a:ext uri="{FF2B5EF4-FFF2-40B4-BE49-F238E27FC236}">
              <a16:creationId xmlns:a16="http://schemas.microsoft.com/office/drawing/2014/main" id="{150124EE-89A2-5D75-0EE3-164B53E03FD7}"/>
            </a:ext>
          </a:extLst>
        </cdr:cNvPr>
        <cdr:cNvSpPr txBox="1"/>
      </cdr:nvSpPr>
      <cdr:spPr>
        <a:xfrm xmlns:a="http://schemas.openxmlformats.org/drawingml/2006/main">
          <a:off x="3797683" y="1709584"/>
          <a:ext cx="545342" cy="246221"/>
        </a:xfrm>
        <a:prstGeom xmlns:a="http://schemas.openxmlformats.org/drawingml/2006/main" prst="rect">
          <a:avLst/>
        </a:prstGeom>
        <a:noFill xmlns:a="http://schemas.openxmlformats.org/drawingml/2006/main"/>
        <a:ln xmlns:a="http://schemas.openxmlformats.org/drawingml/2006/main">
          <a:solidFill>
            <a:schemeClr val="tx1"/>
          </a:solidFill>
        </a:ln>
      </cdr:spPr>
      <cdr:txBody>
        <a:bodyPr xmlns:a="http://schemas.openxmlformats.org/drawingml/2006/main" wrap="none" rtlCol="0">
          <a:spAutoFit/>
        </a:bodyPr>
        <a:lstStyle xmlns:a="http://schemas.openxmlformats.org/drawingml/2006/main">
          <a:defPPr>
            <a:defRPr kern="0"/>
          </a:defPPr>
        </a:lstStyle>
        <a:p xmlns:a="http://schemas.openxmlformats.org/drawingml/2006/main">
          <a:r>
            <a:rPr lang="en-US" sz="1000" dirty="0"/>
            <a:t>$8,463</a:t>
          </a:r>
        </a:p>
      </cdr:txBody>
    </cdr:sp>
  </cdr:relSizeAnchor>
  <cdr:relSizeAnchor xmlns:cdr="http://schemas.openxmlformats.org/drawingml/2006/chartDrawing">
    <cdr:from>
      <cdr:x>0.5</cdr:x>
      <cdr:y>0.3371</cdr:y>
    </cdr:from>
    <cdr:to>
      <cdr:x>0.6333</cdr:x>
      <cdr:y>0.39445</cdr:y>
    </cdr:to>
    <cdr:sp macro="" textlink="">
      <cdr:nvSpPr>
        <cdr:cNvPr id="3" name="TextBox 9">
          <a:extLst xmlns:a="http://schemas.openxmlformats.org/drawingml/2006/main">
            <a:ext uri="{FF2B5EF4-FFF2-40B4-BE49-F238E27FC236}">
              <a16:creationId xmlns:a16="http://schemas.microsoft.com/office/drawing/2014/main" id="{150124EE-89A2-5D75-0EE3-164B53E03FD7}"/>
            </a:ext>
          </a:extLst>
        </cdr:cNvPr>
        <cdr:cNvSpPr txBox="1"/>
      </cdr:nvSpPr>
      <cdr:spPr>
        <a:xfrm xmlns:a="http://schemas.openxmlformats.org/drawingml/2006/main">
          <a:off x="2286000" y="1447115"/>
          <a:ext cx="609462" cy="246221"/>
        </a:xfrm>
        <a:prstGeom xmlns:a="http://schemas.openxmlformats.org/drawingml/2006/main" prst="rect">
          <a:avLst/>
        </a:prstGeom>
        <a:noFill xmlns:a="http://schemas.openxmlformats.org/drawingml/2006/main"/>
        <a:ln xmlns:a="http://schemas.openxmlformats.org/drawingml/2006/main">
          <a:solidFill>
            <a:schemeClr val="tx1"/>
          </a:solidFill>
        </a:ln>
      </cdr:spPr>
      <cdr:txBody>
        <a:bodyPr xmlns:a="http://schemas.openxmlformats.org/drawingml/2006/main" wrap="none" rtlCol="0">
          <a:spAutoFit/>
        </a:bodyPr>
        <a:lstStyle xmlns:a="http://schemas.openxmlformats.org/drawingml/2006/main">
          <a:defPPr>
            <a:defRPr kern="0"/>
          </a:defPPr>
        </a:lstStyle>
        <a:p xmlns:a="http://schemas.openxmlformats.org/drawingml/2006/main">
          <a:r>
            <a:rPr lang="en-US" sz="1000" b="1" dirty="0">
              <a:solidFill>
                <a:srgbClr val="00B050"/>
              </a:solidFill>
            </a:rPr>
            <a:t>+$7,287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340475" cy="4127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8286750" y="0"/>
            <a:ext cx="6340475" cy="412750"/>
          </a:xfrm>
          <a:prstGeom prst="rect">
            <a:avLst/>
          </a:prstGeom>
        </p:spPr>
        <p:txBody>
          <a:bodyPr vert="horz" lIns="91440" tIns="45720" rIns="91440" bIns="45720" rtlCol="0"/>
          <a:lstStyle>
            <a:lvl1pPr algn="r">
              <a:defRPr sz="1200"/>
            </a:lvl1pPr>
          </a:lstStyle>
          <a:p>
            <a:fld id="{29DE355F-6A03-47AD-BFBD-8C62772EA842}" type="datetimeFigureOut">
              <a:rPr lang="en-US" smtClean="0"/>
              <a:t>8/20/2026</a:t>
            </a:fld>
            <a:endParaRPr lang="en-US"/>
          </a:p>
        </p:txBody>
      </p:sp>
      <p:sp>
        <p:nvSpPr>
          <p:cNvPr id="4" name="Slide Image Placeholder 3"/>
          <p:cNvSpPr>
            <a:spLocks noGrp="1" noRot="1" noChangeAspect="1"/>
          </p:cNvSpPr>
          <p:nvPr>
            <p:ph type="sldImg" idx="2"/>
          </p:nvPr>
        </p:nvSpPr>
        <p:spPr>
          <a:xfrm>
            <a:off x="4845050" y="1028700"/>
            <a:ext cx="4940300" cy="27781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63675" y="3960813"/>
            <a:ext cx="11703050" cy="32400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816850"/>
            <a:ext cx="6340475" cy="4127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8286750" y="7816850"/>
            <a:ext cx="6340475" cy="412750"/>
          </a:xfrm>
          <a:prstGeom prst="rect">
            <a:avLst/>
          </a:prstGeom>
        </p:spPr>
        <p:txBody>
          <a:bodyPr vert="horz" lIns="91440" tIns="45720" rIns="91440" bIns="45720" rtlCol="0" anchor="b"/>
          <a:lstStyle>
            <a:lvl1pPr algn="r">
              <a:defRPr sz="1200"/>
            </a:lvl1pPr>
          </a:lstStyle>
          <a:p>
            <a:fld id="{D75F1C27-1D34-4D0C-8706-0775CF34B76F}" type="slidenum">
              <a:rPr lang="en-US" smtClean="0"/>
              <a:t>‹#›</a:t>
            </a:fld>
            <a:endParaRPr lang="en-US"/>
          </a:p>
        </p:txBody>
      </p:sp>
    </p:spTree>
    <p:extLst>
      <p:ext uri="{BB962C8B-B14F-4D97-AF65-F5344CB8AC3E}">
        <p14:creationId xmlns:p14="http://schemas.microsoft.com/office/powerpoint/2010/main" val="32941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5F1C27-1D34-4D0C-8706-0775CF34B76F}" type="slidenum">
              <a:rPr lang="en-US" smtClean="0"/>
              <a:t>1</a:t>
            </a:fld>
            <a:endParaRPr lang="en-US"/>
          </a:p>
        </p:txBody>
      </p:sp>
    </p:spTree>
    <p:extLst>
      <p:ext uri="{BB962C8B-B14F-4D97-AF65-F5344CB8AC3E}">
        <p14:creationId xmlns:p14="http://schemas.microsoft.com/office/powerpoint/2010/main" val="3298967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A1AE4-F292-5CF1-7755-9901002333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A0827-C993-CBAF-39D7-9087B476BB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E04940-54F5-8E5A-B621-759FD032C9AA}"/>
              </a:ext>
            </a:extLst>
          </p:cNvPr>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389006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75F1C27-1D34-4D0C-8706-0775CF34B76F}" type="slidenum">
              <a:rPr lang="en-US" smtClean="0"/>
              <a:t>4</a:t>
            </a:fld>
            <a:endParaRPr lang="en-US"/>
          </a:p>
        </p:txBody>
      </p:sp>
    </p:spTree>
    <p:extLst>
      <p:ext uri="{BB962C8B-B14F-4D97-AF65-F5344CB8AC3E}">
        <p14:creationId xmlns:p14="http://schemas.microsoft.com/office/powerpoint/2010/main" val="282333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415CA-4C80-979A-5614-B838815FD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61F6E-9A3A-F080-6A15-3831102A21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C5E11D-3183-952F-5A59-7B82EAF754F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5511B71-A6BC-1883-E0BE-B3468EA23D57}"/>
              </a:ext>
            </a:extLst>
          </p:cNvPr>
          <p:cNvSpPr>
            <a:spLocks noGrp="1"/>
          </p:cNvSpPr>
          <p:nvPr>
            <p:ph type="sldNum" sz="quarter" idx="5"/>
          </p:nvPr>
        </p:nvSpPr>
        <p:spPr/>
        <p:txBody>
          <a:bodyPr/>
          <a:lstStyle/>
          <a:p>
            <a:fld id="{D75F1C27-1D34-4D0C-8706-0775CF34B76F}" type="slidenum">
              <a:rPr lang="en-US" smtClean="0"/>
              <a:t>5</a:t>
            </a:fld>
            <a:endParaRPr lang="en-US"/>
          </a:p>
        </p:txBody>
      </p:sp>
    </p:spTree>
    <p:extLst>
      <p:ext uri="{BB962C8B-B14F-4D97-AF65-F5344CB8AC3E}">
        <p14:creationId xmlns:p14="http://schemas.microsoft.com/office/powerpoint/2010/main" val="2877154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3C02-3971-08A2-1029-BDCF16936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583FE-6A6A-FE07-29FA-9E34B7427C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14BA0-CDDA-E1CA-47E6-78B5A64C05E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19304FB4-2288-A100-1F8A-5F81158C9D0F}"/>
              </a:ext>
            </a:extLst>
          </p:cNvPr>
          <p:cNvSpPr>
            <a:spLocks noGrp="1"/>
          </p:cNvSpPr>
          <p:nvPr>
            <p:ph type="sldNum" sz="quarter" idx="5"/>
          </p:nvPr>
        </p:nvSpPr>
        <p:spPr/>
        <p:txBody>
          <a:bodyPr/>
          <a:lstStyle/>
          <a:p>
            <a:fld id="{D75F1C27-1D34-4D0C-8706-0775CF34B76F}" type="slidenum">
              <a:rPr lang="en-US" smtClean="0"/>
              <a:t>6</a:t>
            </a:fld>
            <a:endParaRPr lang="en-US"/>
          </a:p>
        </p:txBody>
      </p:sp>
    </p:spTree>
    <p:extLst>
      <p:ext uri="{BB962C8B-B14F-4D97-AF65-F5344CB8AC3E}">
        <p14:creationId xmlns:p14="http://schemas.microsoft.com/office/powerpoint/2010/main" val="3672074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75F1C27-1D34-4D0C-8706-0775CF34B76F}" type="slidenum">
              <a:rPr lang="en-US" smtClean="0"/>
              <a:t>7</a:t>
            </a:fld>
            <a:endParaRPr lang="en-US"/>
          </a:p>
        </p:txBody>
      </p:sp>
    </p:spTree>
    <p:extLst>
      <p:ext uri="{BB962C8B-B14F-4D97-AF65-F5344CB8AC3E}">
        <p14:creationId xmlns:p14="http://schemas.microsoft.com/office/powerpoint/2010/main" val="1302811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5F1C27-1D34-4D0C-8706-0775CF34B76F}" type="slidenum">
              <a:rPr lang="en-US" smtClean="0"/>
              <a:t>8</a:t>
            </a:fld>
            <a:endParaRPr lang="en-US"/>
          </a:p>
        </p:txBody>
      </p:sp>
    </p:spTree>
    <p:extLst>
      <p:ext uri="{BB962C8B-B14F-4D97-AF65-F5344CB8AC3E}">
        <p14:creationId xmlns:p14="http://schemas.microsoft.com/office/powerpoint/2010/main" val="2873371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75F1C27-1D34-4D0C-8706-0775CF34B76F}" type="slidenum">
              <a:rPr lang="en-US" smtClean="0"/>
              <a:t>9</a:t>
            </a:fld>
            <a:endParaRPr lang="en-US"/>
          </a:p>
        </p:txBody>
      </p:sp>
    </p:spTree>
    <p:extLst>
      <p:ext uri="{BB962C8B-B14F-4D97-AF65-F5344CB8AC3E}">
        <p14:creationId xmlns:p14="http://schemas.microsoft.com/office/powerpoint/2010/main" val="2017467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2230122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9580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8396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Quad Horizontal Takeaway">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893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bg object 19"/>
          <p:cNvSpPr/>
          <p:nvPr/>
        </p:nvSpPr>
        <p:spPr>
          <a:xfrm>
            <a:off x="7100315" y="7353299"/>
            <a:ext cx="431800" cy="431800"/>
          </a:xfrm>
          <a:custGeom>
            <a:avLst/>
            <a:gdLst/>
            <a:ahLst/>
            <a:cxnLst/>
            <a:rect l="l" t="t" r="r" b="b"/>
            <a:pathLst>
              <a:path w="431800" h="431800">
                <a:moveTo>
                  <a:pt x="0" y="215645"/>
                </a:moveTo>
                <a:lnTo>
                  <a:pt x="5693" y="166199"/>
                </a:lnTo>
                <a:lnTo>
                  <a:pt x="21913" y="120809"/>
                </a:lnTo>
                <a:lnTo>
                  <a:pt x="47366" y="80769"/>
                </a:lnTo>
                <a:lnTo>
                  <a:pt x="80758" y="47374"/>
                </a:lnTo>
                <a:lnTo>
                  <a:pt x="120798" y="21918"/>
                </a:lnTo>
                <a:lnTo>
                  <a:pt x="166191" y="5695"/>
                </a:lnTo>
                <a:lnTo>
                  <a:pt x="215645" y="0"/>
                </a:lnTo>
                <a:lnTo>
                  <a:pt x="265100" y="5695"/>
                </a:lnTo>
                <a:lnTo>
                  <a:pt x="310493" y="21918"/>
                </a:lnTo>
                <a:lnTo>
                  <a:pt x="350533" y="47374"/>
                </a:lnTo>
                <a:lnTo>
                  <a:pt x="383925" y="80769"/>
                </a:lnTo>
                <a:lnTo>
                  <a:pt x="409378" y="120809"/>
                </a:lnTo>
                <a:lnTo>
                  <a:pt x="425598" y="166199"/>
                </a:lnTo>
                <a:lnTo>
                  <a:pt x="431291" y="215645"/>
                </a:lnTo>
                <a:lnTo>
                  <a:pt x="425598" y="265092"/>
                </a:lnTo>
                <a:lnTo>
                  <a:pt x="409378" y="310482"/>
                </a:lnTo>
                <a:lnTo>
                  <a:pt x="383925" y="350522"/>
                </a:lnTo>
                <a:lnTo>
                  <a:pt x="350533" y="383917"/>
                </a:lnTo>
                <a:lnTo>
                  <a:pt x="310493" y="409373"/>
                </a:lnTo>
                <a:lnTo>
                  <a:pt x="265100" y="425596"/>
                </a:lnTo>
                <a:lnTo>
                  <a:pt x="215645" y="431292"/>
                </a:lnTo>
                <a:lnTo>
                  <a:pt x="166191" y="425596"/>
                </a:lnTo>
                <a:lnTo>
                  <a:pt x="120798" y="409373"/>
                </a:lnTo>
                <a:lnTo>
                  <a:pt x="80758" y="383917"/>
                </a:lnTo>
                <a:lnTo>
                  <a:pt x="47366" y="350522"/>
                </a:lnTo>
                <a:lnTo>
                  <a:pt x="21913" y="310482"/>
                </a:lnTo>
                <a:lnTo>
                  <a:pt x="5693" y="265092"/>
                </a:lnTo>
                <a:lnTo>
                  <a:pt x="0" y="215645"/>
                </a:lnTo>
                <a:close/>
              </a:path>
            </a:pathLst>
          </a:custGeom>
          <a:ln w="12700">
            <a:solidFill>
              <a:srgbClr val="FFFFFF"/>
            </a:solidFill>
            <a:prstDash val="lgDashDot"/>
          </a:ln>
        </p:spPr>
        <p:txBody>
          <a:bodyPr wrap="square" lIns="0" tIns="0" rIns="0" bIns="0" rtlCol="0"/>
          <a:lstStyle/>
          <a:p>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7" r:id="rId5"/>
    <p:sldLayoutId id="2147483666" r:id="rId6"/>
    <p:sldLayoutId id="2147483665" r:id="rId7"/>
    <p:sldLayoutId id="2147483668" r:id="rId8"/>
  </p:sldLayoutIdLst>
  <p:hf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linkedin.com/company/ameritrustfintech" TargetMode="External"/><Relationship Id="rId3" Type="http://schemas.openxmlformats.org/officeDocument/2006/relationships/image" Target="../media/image1.jpeg"/><Relationship Id="rId7" Type="http://schemas.openxmlformats.org/officeDocument/2006/relationships/hyperlink" Target="https://www.otcmarkets.com/stock/PWWBF/overview" TargetMode="External"/><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png"/><Relationship Id="rId11" Type="http://schemas.openxmlformats.org/officeDocument/2006/relationships/image" Target="../media/image5.png"/><Relationship Id="rId5" Type="http://schemas.openxmlformats.org/officeDocument/2006/relationships/hyperlink" Target="https://money.tmx.com/en/quote/AMT" TargetMode="External"/><Relationship Id="rId10"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hyperlink" Target="https://x.com/ameri_trust" TargetMode="Externa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microsoft.com/office/2007/relationships/hdphoto" Target="../media/hdphoto1.wdp"/><Relationship Id="rId7" Type="http://schemas.openxmlformats.org/officeDocument/2006/relationships/diagramQuickStyle" Target="../diagrams/quickStyle3.xml"/><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7.png"/><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9778A-282C-8391-C632-57517F608781}"/>
            </a:ext>
          </a:extLst>
        </p:cNvPr>
        <p:cNvGrpSpPr/>
        <p:nvPr/>
      </p:nvGrpSpPr>
      <p:grpSpPr>
        <a:xfrm>
          <a:off x="0" y="0"/>
          <a:ext cx="0" cy="0"/>
          <a:chOff x="0" y="0"/>
          <a:chExt cx="0" cy="0"/>
        </a:xfrm>
      </p:grpSpPr>
      <p:pic>
        <p:nvPicPr>
          <p:cNvPr id="20" name="Picture 19" descr="A river running through a city&#10;&#10;Description automatically generated">
            <a:extLst>
              <a:ext uri="{FF2B5EF4-FFF2-40B4-BE49-F238E27FC236}">
                <a16:creationId xmlns:a16="http://schemas.microsoft.com/office/drawing/2014/main" id="{12A30E81-0058-BFCC-01A3-25B48A1459D8}"/>
              </a:ext>
            </a:extLst>
          </p:cNvPr>
          <p:cNvPicPr>
            <a:picLocks noChangeAspect="1"/>
          </p:cNvPicPr>
          <p:nvPr/>
        </p:nvPicPr>
        <p:blipFill>
          <a:blip r:embed="rId3" cstate="print">
            <a:alphaModFix amt="12000"/>
            <a:extLst>
              <a:ext uri="{28A0092B-C50C-407E-A947-70E740481C1C}">
                <a14:useLocalDpi xmlns:a14="http://schemas.microsoft.com/office/drawing/2010/main" val="0"/>
              </a:ext>
            </a:extLst>
          </a:blip>
          <a:srcRect l="384" t="15298" r="1281" b="1418"/>
          <a:stretch/>
        </p:blipFill>
        <p:spPr>
          <a:xfrm>
            <a:off x="0" y="0"/>
            <a:ext cx="14630400" cy="8229600"/>
          </a:xfrm>
          <a:prstGeom prst="rect">
            <a:avLst/>
          </a:prstGeom>
        </p:spPr>
      </p:pic>
      <p:pic>
        <p:nvPicPr>
          <p:cNvPr id="13" name="Picture 12" descr="A black background with a black square&#10;&#10;Description automatically generated with medium confidence">
            <a:extLst>
              <a:ext uri="{FF2B5EF4-FFF2-40B4-BE49-F238E27FC236}">
                <a16:creationId xmlns:a16="http://schemas.microsoft.com/office/drawing/2014/main" id="{44403293-E286-0768-2F69-A15AAED83B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5702" y="1278068"/>
            <a:ext cx="7756610" cy="2104978"/>
          </a:xfrm>
          <a:prstGeom prst="rect">
            <a:avLst/>
          </a:prstGeom>
        </p:spPr>
      </p:pic>
      <p:sp>
        <p:nvSpPr>
          <p:cNvPr id="14" name="Footer Placeholder 2">
            <a:extLst>
              <a:ext uri="{FF2B5EF4-FFF2-40B4-BE49-F238E27FC236}">
                <a16:creationId xmlns:a16="http://schemas.microsoft.com/office/drawing/2014/main" id="{99E7420E-F630-70BB-DEA6-2A924EB735CD}"/>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dirty="0">
                <a:solidFill>
                  <a:schemeClr val="bg1">
                    <a:lumMod val="75000"/>
                  </a:schemeClr>
                </a:solidFill>
              </a:rPr>
              <a:t>Confidential</a:t>
            </a:r>
          </a:p>
        </p:txBody>
      </p:sp>
      <p:sp>
        <p:nvSpPr>
          <p:cNvPr id="4" name="object 2">
            <a:extLst>
              <a:ext uri="{FF2B5EF4-FFF2-40B4-BE49-F238E27FC236}">
                <a16:creationId xmlns:a16="http://schemas.microsoft.com/office/drawing/2014/main" id="{313C76EC-6CEF-B2D4-150A-22ECC5BEC8A7}"/>
              </a:ext>
            </a:extLst>
          </p:cNvPr>
          <p:cNvSpPr txBox="1">
            <a:spLocks/>
          </p:cNvSpPr>
          <p:nvPr/>
        </p:nvSpPr>
        <p:spPr>
          <a:xfrm>
            <a:off x="0" y="4493620"/>
            <a:ext cx="14630399" cy="628377"/>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CA" sz="4000" b="1" spc="-30" dirty="0">
                <a:solidFill>
                  <a:srgbClr val="204471"/>
                </a:solidFill>
                <a:latin typeface="Arial"/>
                <a:cs typeface="Arial"/>
              </a:rPr>
              <a:t>Corporate Presentation</a:t>
            </a:r>
          </a:p>
        </p:txBody>
      </p:sp>
      <p:sp>
        <p:nvSpPr>
          <p:cNvPr id="5" name="object 2">
            <a:extLst>
              <a:ext uri="{FF2B5EF4-FFF2-40B4-BE49-F238E27FC236}">
                <a16:creationId xmlns:a16="http://schemas.microsoft.com/office/drawing/2014/main" id="{97CD02D2-C922-7000-E44F-CB6D5CF4F16E}"/>
              </a:ext>
            </a:extLst>
          </p:cNvPr>
          <p:cNvSpPr txBox="1">
            <a:spLocks/>
          </p:cNvSpPr>
          <p:nvPr/>
        </p:nvSpPr>
        <p:spPr>
          <a:xfrm>
            <a:off x="0" y="5362738"/>
            <a:ext cx="14630398" cy="382156"/>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CA" sz="2400" b="1" spc="-30" dirty="0">
                <a:solidFill>
                  <a:schemeClr val="tx2"/>
                </a:solidFill>
                <a:latin typeface="Arial"/>
                <a:cs typeface="Arial"/>
              </a:rPr>
              <a:t>August 2026</a:t>
            </a:r>
          </a:p>
        </p:txBody>
      </p:sp>
      <p:sp>
        <p:nvSpPr>
          <p:cNvPr id="6" name="TextBox 5">
            <a:hlinkClick r:id="rId5"/>
            <a:extLst>
              <a:ext uri="{FF2B5EF4-FFF2-40B4-BE49-F238E27FC236}">
                <a16:creationId xmlns:a16="http://schemas.microsoft.com/office/drawing/2014/main" id="{54A2E2E5-771B-F97D-52AD-58EEB2B39C75}"/>
              </a:ext>
            </a:extLst>
          </p:cNvPr>
          <p:cNvSpPr txBox="1"/>
          <p:nvPr/>
        </p:nvSpPr>
        <p:spPr>
          <a:xfrm>
            <a:off x="2531186" y="7503687"/>
            <a:ext cx="908454" cy="369332"/>
          </a:xfrm>
          <a:prstGeom prst="rect">
            <a:avLst/>
          </a:prstGeom>
          <a:noFill/>
        </p:spPr>
        <p:txBody>
          <a:bodyPr wrap="none" rtlCol="0">
            <a:spAutoFit/>
          </a:bodyPr>
          <a:lstStyle/>
          <a:p>
            <a:r>
              <a:rPr lang="en-US" b="1" dirty="0">
                <a:solidFill>
                  <a:schemeClr val="tx2"/>
                </a:solidFill>
                <a:latin typeface="Arial" panose="020B0604020202020204" pitchFamily="34" charset="0"/>
                <a:cs typeface="Arial" panose="020B0604020202020204" pitchFamily="34" charset="0"/>
              </a:rPr>
              <a:t>: AMT</a:t>
            </a:r>
            <a:endParaRPr lang="en-US" sz="1200" b="1" dirty="0">
              <a:solidFill>
                <a:schemeClr val="tx2"/>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4B84E2A-9115-CEDC-460C-722454B6456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76551" y="7492278"/>
            <a:ext cx="416315" cy="41631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hlinkClick r:id="rId7"/>
            <a:extLst>
              <a:ext uri="{FF2B5EF4-FFF2-40B4-BE49-F238E27FC236}">
                <a16:creationId xmlns:a16="http://schemas.microsoft.com/office/drawing/2014/main" id="{7CD19F7A-1147-FA80-D6C8-4645312A6DBA}"/>
              </a:ext>
            </a:extLst>
          </p:cNvPr>
          <p:cNvSpPr txBox="1"/>
          <p:nvPr/>
        </p:nvSpPr>
        <p:spPr>
          <a:xfrm>
            <a:off x="5057371" y="7503687"/>
            <a:ext cx="1107996" cy="369332"/>
          </a:xfrm>
          <a:prstGeom prst="rect">
            <a:avLst/>
          </a:prstGeom>
          <a:noFill/>
        </p:spPr>
        <p:txBody>
          <a:bodyPr wrap="none" rtlCol="0">
            <a:spAutoFit/>
          </a:bodyPr>
          <a:lstStyle/>
          <a:p>
            <a:pPr algn="l"/>
            <a:r>
              <a:rPr lang="en-US" b="1" i="0" dirty="0">
                <a:solidFill>
                  <a:schemeClr val="tx2"/>
                </a:solidFill>
                <a:effectLst/>
                <a:latin typeface="Arial" panose="020B0604020202020204" pitchFamily="34" charset="0"/>
                <a:cs typeface="Arial" panose="020B0604020202020204" pitchFamily="34" charset="0"/>
              </a:rPr>
              <a:t>: </a:t>
            </a:r>
            <a:r>
              <a:rPr lang="en-US" b="1" dirty="0">
                <a:solidFill>
                  <a:schemeClr val="tx2"/>
                </a:solidFill>
                <a:latin typeface="Arial" panose="020B0604020202020204" pitchFamily="34" charset="0"/>
                <a:cs typeface="Arial" panose="020B0604020202020204" pitchFamily="34" charset="0"/>
              </a:rPr>
              <a:t>AMTFF</a:t>
            </a:r>
            <a:endParaRPr lang="en-US" b="1" i="0" dirty="0">
              <a:solidFill>
                <a:schemeClr val="tx2"/>
              </a:solidFill>
              <a:effectLst/>
              <a:latin typeface="Arial" panose="020B0604020202020204" pitchFamily="34" charset="0"/>
              <a:cs typeface="Arial" panose="020B0604020202020204" pitchFamily="34" charset="0"/>
            </a:endParaRPr>
          </a:p>
        </p:txBody>
      </p:sp>
      <p:sp>
        <p:nvSpPr>
          <p:cNvPr id="12" name="TextBox 11">
            <a:hlinkClick r:id="rId8"/>
            <a:extLst>
              <a:ext uri="{FF2B5EF4-FFF2-40B4-BE49-F238E27FC236}">
                <a16:creationId xmlns:a16="http://schemas.microsoft.com/office/drawing/2014/main" id="{D507A1EB-6699-E873-CB2A-5453F5BD8401}"/>
              </a:ext>
            </a:extLst>
          </p:cNvPr>
          <p:cNvSpPr txBox="1"/>
          <p:nvPr/>
        </p:nvSpPr>
        <p:spPr>
          <a:xfrm>
            <a:off x="7968346" y="7518152"/>
            <a:ext cx="2003465" cy="307777"/>
          </a:xfrm>
          <a:prstGeom prst="rect">
            <a:avLst/>
          </a:prstGeom>
          <a:noFill/>
        </p:spPr>
        <p:txBody>
          <a:bodyPr wrap="none" rtlCol="0" anchor="ctr">
            <a:spAutoFit/>
          </a:bodyPr>
          <a:lstStyle/>
          <a:p>
            <a:pPr algn="l"/>
            <a:r>
              <a:rPr lang="en-US" sz="1400" b="1" i="0" dirty="0">
                <a:solidFill>
                  <a:schemeClr val="tx2"/>
                </a:solidFill>
                <a:effectLst/>
                <a:latin typeface="Arial" panose="020B0604020202020204" pitchFamily="34" charset="0"/>
                <a:cs typeface="Arial" panose="020B0604020202020204" pitchFamily="34" charset="0"/>
              </a:rPr>
              <a:t>@ameritrustfintech</a:t>
            </a:r>
            <a:endParaRPr lang="en-US" sz="2400" b="1" i="0" dirty="0">
              <a:solidFill>
                <a:schemeClr val="tx2"/>
              </a:solidFill>
              <a:effectLst/>
              <a:latin typeface="Arial" panose="020B0604020202020204" pitchFamily="34" charset="0"/>
              <a:cs typeface="Arial" panose="020B0604020202020204" pitchFamily="34" charset="0"/>
            </a:endParaRPr>
          </a:p>
        </p:txBody>
      </p:sp>
      <p:sp>
        <p:nvSpPr>
          <p:cNvPr id="15" name="TextBox 14">
            <a:hlinkClick r:id="rId9"/>
            <a:extLst>
              <a:ext uri="{FF2B5EF4-FFF2-40B4-BE49-F238E27FC236}">
                <a16:creationId xmlns:a16="http://schemas.microsoft.com/office/drawing/2014/main" id="{2FFBF7E3-6513-3D3F-DF4E-1D9A74D7C00E}"/>
              </a:ext>
            </a:extLst>
          </p:cNvPr>
          <p:cNvSpPr txBox="1"/>
          <p:nvPr/>
        </p:nvSpPr>
        <p:spPr>
          <a:xfrm>
            <a:off x="10935192" y="7518152"/>
            <a:ext cx="1469184" cy="307777"/>
          </a:xfrm>
          <a:prstGeom prst="rect">
            <a:avLst/>
          </a:prstGeom>
          <a:noFill/>
        </p:spPr>
        <p:txBody>
          <a:bodyPr wrap="none" rtlCol="0">
            <a:spAutoFit/>
          </a:bodyPr>
          <a:lstStyle/>
          <a:p>
            <a:pPr algn="l"/>
            <a:r>
              <a:rPr lang="en-US" sz="1400" b="1" i="0" dirty="0">
                <a:solidFill>
                  <a:schemeClr val="tx2"/>
                </a:solidFill>
                <a:effectLst/>
                <a:latin typeface="Arial" panose="020B0604020202020204" pitchFamily="34" charset="0"/>
                <a:cs typeface="Arial" panose="020B0604020202020204" pitchFamily="34" charset="0"/>
              </a:rPr>
              <a:t>@ameri_trust</a:t>
            </a:r>
          </a:p>
        </p:txBody>
      </p:sp>
      <p:pic>
        <p:nvPicPr>
          <p:cNvPr id="16" name="Picture 15">
            <a:extLst>
              <a:ext uri="{FF2B5EF4-FFF2-40B4-BE49-F238E27FC236}">
                <a16:creationId xmlns:a16="http://schemas.microsoft.com/office/drawing/2014/main" id="{6F35F58E-A7CA-22F2-4225-12CBC21853BB}"/>
              </a:ext>
            </a:extLst>
          </p:cNvPr>
          <p:cNvPicPr>
            <a:picLocks noChangeAspect="1"/>
          </p:cNvPicPr>
          <p:nvPr/>
        </p:nvPicPr>
        <p:blipFill>
          <a:blip r:embed="rId10"/>
          <a:stretch>
            <a:fillRect/>
          </a:stretch>
        </p:blipFill>
        <p:spPr>
          <a:xfrm>
            <a:off x="1653845" y="7154962"/>
            <a:ext cx="1091668" cy="1091668"/>
          </a:xfrm>
          <a:prstGeom prst="rect">
            <a:avLst/>
          </a:prstGeom>
        </p:spPr>
      </p:pic>
      <p:pic>
        <p:nvPicPr>
          <p:cNvPr id="17" name="Picture 16">
            <a:extLst>
              <a:ext uri="{FF2B5EF4-FFF2-40B4-BE49-F238E27FC236}">
                <a16:creationId xmlns:a16="http://schemas.microsoft.com/office/drawing/2014/main" id="{B934F3FE-92DC-A3D4-2CA3-A7C70A30DEB9}"/>
              </a:ext>
            </a:extLst>
          </p:cNvPr>
          <p:cNvPicPr>
            <a:picLocks noChangeAspect="1"/>
          </p:cNvPicPr>
          <p:nvPr/>
        </p:nvPicPr>
        <p:blipFill>
          <a:blip r:embed="rId11"/>
          <a:stretch>
            <a:fillRect/>
          </a:stretch>
        </p:blipFill>
        <p:spPr>
          <a:xfrm>
            <a:off x="4287280" y="7554035"/>
            <a:ext cx="823010" cy="292801"/>
          </a:xfrm>
          <a:prstGeom prst="rect">
            <a:avLst/>
          </a:prstGeom>
        </p:spPr>
      </p:pic>
      <p:pic>
        <p:nvPicPr>
          <p:cNvPr id="5122" name="Picture 2" descr="Linkedin - Free social media icons">
            <a:extLst>
              <a:ext uri="{FF2B5EF4-FFF2-40B4-BE49-F238E27FC236}">
                <a16:creationId xmlns:a16="http://schemas.microsoft.com/office/drawing/2014/main" id="{C6C4AF49-EBB3-BAF7-13D1-AC7047C7174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607160" y="7492277"/>
            <a:ext cx="416316" cy="416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369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0C291569-CF6C-882F-FDB6-F2FDF89111C3}"/>
              </a:ext>
            </a:extLst>
          </p:cNvPr>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Lst>
          </a:blip>
          <a:srcRect l="8955"/>
          <a:stretch>
            <a:fillRect/>
          </a:stretch>
        </p:blipFill>
        <p:spPr>
          <a:xfrm>
            <a:off x="6953083" y="1729023"/>
            <a:ext cx="7267070" cy="5317977"/>
          </a:xfrm>
          <a:prstGeom prst="rect">
            <a:avLst/>
          </a:prstGeom>
        </p:spPr>
      </p:pic>
      <p:sp>
        <p:nvSpPr>
          <p:cNvPr id="41" name="object 41"/>
          <p:cNvSpPr txBox="1">
            <a:spLocks noGrp="1"/>
          </p:cNvSpPr>
          <p:nvPr>
            <p:ph type="title" idx="4294967295"/>
          </p:nvPr>
        </p:nvSpPr>
        <p:spPr>
          <a:xfrm>
            <a:off x="829945" y="544365"/>
            <a:ext cx="8870315" cy="513715"/>
          </a:xfrm>
          <a:prstGeom prst="rect">
            <a:avLst/>
          </a:prstGeom>
        </p:spPr>
        <p:txBody>
          <a:bodyPr vert="horz" wrap="square" lIns="0" tIns="12700" rIns="0" bIns="0" rtlCol="0">
            <a:spAutoFit/>
          </a:bodyPr>
          <a:lstStyle/>
          <a:p>
            <a:pPr marL="12700">
              <a:spcBef>
                <a:spcPts val="100"/>
              </a:spcBef>
            </a:pPr>
            <a:r>
              <a:rPr lang="en-US" sz="3200" b="1" spc="-30" dirty="0">
                <a:solidFill>
                  <a:srgbClr val="204471"/>
                </a:solidFill>
                <a:latin typeface="Arial"/>
                <a:cs typeface="Arial"/>
              </a:rPr>
              <a:t>Dealer Expansion </a:t>
            </a:r>
            <a:endParaRPr sz="3200" b="1" spc="-30" dirty="0">
              <a:solidFill>
                <a:srgbClr val="204471"/>
              </a:solidFill>
              <a:latin typeface="Arial"/>
              <a:cs typeface="Arial"/>
            </a:endParaRPr>
          </a:p>
        </p:txBody>
      </p:sp>
      <p:sp>
        <p:nvSpPr>
          <p:cNvPr id="63" name="Slide Number Placeholder 62">
            <a:extLst>
              <a:ext uri="{FF2B5EF4-FFF2-40B4-BE49-F238E27FC236}">
                <a16:creationId xmlns:a16="http://schemas.microsoft.com/office/drawing/2014/main" id="{3E33D9E6-9CEA-4F0E-BDD3-F738522F6E79}"/>
              </a:ext>
            </a:extLst>
          </p:cNvPr>
          <p:cNvSpPr>
            <a:spLocks noGrp="1"/>
          </p:cNvSpPr>
          <p:nvPr>
            <p:ph type="sldNum" sz="quarter" idx="4294967295"/>
          </p:nvPr>
        </p:nvSpPr>
        <p:spPr>
          <a:xfrm>
            <a:off x="7192009" y="7471470"/>
            <a:ext cx="259715" cy="196215"/>
          </a:xfrm>
          <a:prstGeom prst="rect">
            <a:avLst/>
          </a:prstGeom>
        </p:spPr>
        <p:txBody>
          <a:bodyPr wrap="square" lIns="0" tIns="0" rIns="0" bIns="0">
            <a:spAutoFit/>
          </a:bodyPr>
          <a:lstStyle>
            <a:defPPr>
              <a:defRPr lang="en-US"/>
            </a:defPPr>
            <a:lvl1pPr marL="0" algn="l" defTabSz="914400" rtl="0" eaLnBrk="1" latinLnBrk="0" hangingPunct="1">
              <a:defRPr sz="900" b="0" i="0" kern="1200">
                <a:solidFill>
                  <a:schemeClr val="bg1"/>
                </a:solidFill>
                <a:latin typeface="Arial Narrow"/>
                <a:ea typeface="+mn-ea"/>
                <a:cs typeface="Arial Narrow"/>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5400">
              <a:spcBef>
                <a:spcPts val="40"/>
              </a:spcBef>
            </a:pPr>
            <a:fld id="{81D60167-4931-47E6-BA6A-407CBD079E47}" type="slidenum">
              <a:rPr lang="en-US" smtClean="0"/>
              <a:pPr marL="25400">
                <a:spcBef>
                  <a:spcPts val="40"/>
                </a:spcBef>
              </a:pPr>
              <a:t>10</a:t>
            </a:fld>
            <a:endParaRPr lang="en-US" dirty="0"/>
          </a:p>
        </p:txBody>
      </p:sp>
      <p:sp>
        <p:nvSpPr>
          <p:cNvPr id="42" name="object 42"/>
          <p:cNvSpPr txBox="1"/>
          <p:nvPr/>
        </p:nvSpPr>
        <p:spPr>
          <a:xfrm>
            <a:off x="1031239" y="2171188"/>
            <a:ext cx="6144741" cy="5260414"/>
          </a:xfrm>
          <a:prstGeom prst="rect">
            <a:avLst/>
          </a:prstGeom>
        </p:spPr>
        <p:txBody>
          <a:bodyPr vert="horz" wrap="square" lIns="0" tIns="15240" rIns="0" bIns="0" rtlCol="0">
            <a:spAutoFit/>
          </a:bodyPr>
          <a:lstStyle/>
          <a:p>
            <a:pPr marL="300990" marR="9144" indent="-285750" algn="l">
              <a:spcBef>
                <a:spcPts val="245"/>
              </a:spcBef>
              <a:buClr>
                <a:schemeClr val="accent1"/>
              </a:buClr>
              <a:buSzPct val="111111"/>
              <a:buFont typeface="Wingdings" panose="05000000000000000000" pitchFamily="2" charset="2"/>
              <a:buChar char="§"/>
              <a:tabLst>
                <a:tab pos="222504" algn="l"/>
              </a:tabLst>
            </a:pPr>
            <a:r>
              <a:rPr lang="en-US" sz="1600" spc="-6" dirty="0">
                <a:solidFill>
                  <a:schemeClr val="tx1"/>
                </a:solidFill>
                <a:latin typeface="Arial" panose="020B0604020202020204" pitchFamily="34" charset="0"/>
                <a:cs typeface="Arial" panose="020B0604020202020204" pitchFamily="34" charset="0"/>
              </a:rPr>
              <a:t>The Company is licensed in 42 states and Washington D.C.  </a:t>
            </a: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US" sz="1600" spc="-6" dirty="0">
              <a:solidFill>
                <a:schemeClr val="tx1"/>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r>
              <a:rPr lang="en-US" sz="1600" spc="-6" dirty="0">
                <a:solidFill>
                  <a:schemeClr val="tx1"/>
                </a:solidFill>
                <a:latin typeface="Arial" panose="020B0604020202020204" pitchFamily="34" charset="0"/>
                <a:cs typeface="Arial" panose="020B0604020202020204" pitchFamily="34" charset="0"/>
              </a:rPr>
              <a:t>The potential AmeriTrust dealer market in the USA</a:t>
            </a:r>
            <a:endParaRPr lang="en-US" sz="1600" dirty="0">
              <a:solidFill>
                <a:schemeClr val="tx1"/>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CA" sz="1600" dirty="0">
              <a:solidFill>
                <a:srgbClr val="464646"/>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CA" sz="1600" dirty="0">
              <a:solidFill>
                <a:srgbClr val="464646"/>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CA" sz="1600" dirty="0">
              <a:solidFill>
                <a:srgbClr val="464646"/>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CA" sz="1600" dirty="0">
              <a:solidFill>
                <a:srgbClr val="464646"/>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CA" sz="1600" dirty="0">
              <a:solidFill>
                <a:srgbClr val="464646"/>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CA" sz="1600" dirty="0">
              <a:solidFill>
                <a:srgbClr val="464646"/>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CA" sz="1600" dirty="0">
              <a:solidFill>
                <a:srgbClr val="464646"/>
              </a:solidFill>
              <a:latin typeface="Arial" panose="020B0604020202020204" pitchFamily="34" charset="0"/>
              <a:cs typeface="Arial" panose="020B0604020202020204" pitchFamily="34" charset="0"/>
            </a:endParaRPr>
          </a:p>
          <a:p>
            <a:pPr marL="221742" marR="6096" indent="-206502" algn="l">
              <a:spcBef>
                <a:spcPts val="120"/>
              </a:spcBef>
              <a:buClr>
                <a:schemeClr val="accent1"/>
              </a:buClr>
              <a:buSzPct val="111111"/>
              <a:buFont typeface="Wingdings"/>
              <a:buChar char=""/>
              <a:tabLst>
                <a:tab pos="222504" algn="l"/>
              </a:tabLst>
            </a:pPr>
            <a:r>
              <a:rPr lang="en-US" sz="1600" spc="-6" dirty="0">
                <a:solidFill>
                  <a:schemeClr val="tx1"/>
                </a:solidFill>
                <a:latin typeface="Arial" panose="020B0604020202020204" pitchFamily="34" charset="0"/>
                <a:cs typeface="Arial" panose="020B0604020202020204" pitchFamily="34" charset="0"/>
              </a:rPr>
              <a:t>Dealer Portal training and lease product education on our various lease options are the company's biggest priorities. </a:t>
            </a:r>
            <a:endParaRPr lang="en-US" sz="1600" dirty="0">
              <a:solidFill>
                <a:schemeClr val="tx1"/>
              </a:solidFill>
              <a:latin typeface="Arial" panose="020B0604020202020204" pitchFamily="34" charset="0"/>
              <a:cs typeface="Arial" panose="020B0604020202020204" pitchFamily="34" charset="0"/>
            </a:endParaRPr>
          </a:p>
          <a:p>
            <a:pPr marL="221742" marR="6096" indent="-206502" algn="l">
              <a:spcBef>
                <a:spcPts val="120"/>
              </a:spcBef>
              <a:buClr>
                <a:schemeClr val="accent1"/>
              </a:buClr>
              <a:buSzPct val="111111"/>
              <a:buFont typeface="Wingdings"/>
              <a:buChar char=""/>
              <a:tabLst>
                <a:tab pos="222504" algn="l"/>
              </a:tabLst>
            </a:pPr>
            <a:endParaRPr lang="en-US" sz="1600" dirty="0">
              <a:solidFill>
                <a:schemeClr val="tx1"/>
              </a:solidFill>
              <a:latin typeface="Arial" panose="020B0604020202020204" pitchFamily="34" charset="0"/>
              <a:cs typeface="Arial" panose="020B0604020202020204" pitchFamily="34" charset="0"/>
            </a:endParaRPr>
          </a:p>
          <a:p>
            <a:pPr marL="221742" marR="6096" indent="-206502" algn="l">
              <a:spcBef>
                <a:spcPts val="120"/>
              </a:spcBef>
              <a:buClr>
                <a:schemeClr val="accent1"/>
              </a:buClr>
              <a:buSzPct val="111111"/>
              <a:buFont typeface="Wingdings"/>
              <a:buChar char=""/>
              <a:tabLst>
                <a:tab pos="222504" algn="l"/>
              </a:tabLst>
            </a:pPr>
            <a:r>
              <a:rPr lang="en-US" sz="1600" spc="-6" dirty="0">
                <a:solidFill>
                  <a:schemeClr val="tx1"/>
                </a:solidFill>
                <a:latin typeface="Arial" panose="020B0604020202020204" pitchFamily="34" charset="0"/>
                <a:cs typeface="Arial" panose="020B0604020202020204" pitchFamily="34" charset="0"/>
              </a:rPr>
              <a:t>The Company </a:t>
            </a:r>
            <a:r>
              <a:rPr lang="en-CA" sz="1600" dirty="0"/>
              <a:t>now has 12 dealer representatives covering key markets, including Dallas, Fort Worth, Houston, Oklahoma, Jacksonville, Miami, Las Vegas, Phoenix, San Diego, Michigan, New Jersey, New York, Alabama, and additional Arizona markets.</a:t>
            </a:r>
            <a:endParaRPr lang="en-US" sz="1600" spc="-6" dirty="0">
              <a:solidFill>
                <a:schemeClr val="tx1"/>
              </a:solidFill>
              <a:latin typeface="Arial" panose="020B0604020202020204" pitchFamily="34" charset="0"/>
              <a:cs typeface="Arial" panose="020B0604020202020204" pitchFamily="34" charset="0"/>
            </a:endParaRPr>
          </a:p>
          <a:p>
            <a:pPr marL="300990" marR="9144" indent="-285750" algn="l">
              <a:spcBef>
                <a:spcPts val="245"/>
              </a:spcBef>
              <a:buClr>
                <a:schemeClr val="accent1"/>
              </a:buClr>
              <a:buSzPct val="111111"/>
              <a:buFont typeface="Wingdings" panose="05000000000000000000" pitchFamily="2" charset="2"/>
              <a:buChar char="§"/>
              <a:tabLst>
                <a:tab pos="222504" algn="l"/>
              </a:tabLst>
            </a:pPr>
            <a:endParaRPr lang="en-US" sz="1600" spc="-6" dirty="0">
              <a:solidFill>
                <a:schemeClr val="tx1"/>
              </a:solidFill>
              <a:latin typeface="Arial" panose="020B0604020202020204" pitchFamily="34" charset="0"/>
              <a:cs typeface="Arial" panose="020B0604020202020204" pitchFamily="34" charset="0"/>
            </a:endParaRPr>
          </a:p>
          <a:p>
            <a:pPr marL="15240" marR="9144" lvl="4" algn="l">
              <a:spcBef>
                <a:spcPts val="245"/>
              </a:spcBef>
              <a:buClr>
                <a:schemeClr val="accent1"/>
              </a:buClr>
              <a:buSzPct val="111111"/>
              <a:tabLst>
                <a:tab pos="222504" algn="l"/>
              </a:tabLst>
            </a:pPr>
            <a:r>
              <a:rPr lang="en-US" sz="1600" spc="-6" dirty="0">
                <a:solidFill>
                  <a:schemeClr val="tx1"/>
                </a:solidFill>
                <a:latin typeface="Arial" panose="020B0604020202020204" pitchFamily="34" charset="0"/>
                <a:cs typeface="Arial" panose="020B0604020202020204" pitchFamily="34" charset="0"/>
              </a:rPr>
              <a:t>				</a:t>
            </a:r>
            <a:endParaRPr sz="1600" dirty="0">
              <a:latin typeface="Arial" panose="020B0604020202020204" pitchFamily="34" charset="0"/>
              <a:cs typeface="Arial" panose="020B0604020202020204" pitchFamily="34" charset="0"/>
            </a:endParaRPr>
          </a:p>
        </p:txBody>
      </p:sp>
      <p:sp>
        <p:nvSpPr>
          <p:cNvPr id="55" name="object 55"/>
          <p:cNvSpPr txBox="1"/>
          <p:nvPr/>
        </p:nvSpPr>
        <p:spPr>
          <a:xfrm>
            <a:off x="847041" y="1729023"/>
            <a:ext cx="2354094" cy="291618"/>
          </a:xfrm>
          <a:prstGeom prst="rect">
            <a:avLst/>
          </a:prstGeom>
        </p:spPr>
        <p:txBody>
          <a:bodyPr vert="horz" wrap="square" lIns="0" tIns="14478" rIns="0" bIns="0" rtlCol="0">
            <a:spAutoFit/>
          </a:bodyPr>
          <a:lstStyle>
            <a:defPPr>
              <a:defRPr kern="0"/>
            </a:defPPr>
            <a:lvl1pPr marL="15240">
              <a:spcBef>
                <a:spcPts val="114"/>
              </a:spcBef>
              <a:defRPr b="1" spc="-6">
                <a:solidFill>
                  <a:srgbClr val="006799"/>
                </a:solidFill>
                <a:latin typeface="Arial" panose="020B0604020202020204" pitchFamily="34" charset="0"/>
                <a:cs typeface="Arial" panose="020B0604020202020204" pitchFamily="34" charset="0"/>
              </a:defRPr>
            </a:lvl1pPr>
          </a:lstStyle>
          <a:p>
            <a:r>
              <a:rPr lang="en-US" dirty="0">
                <a:solidFill>
                  <a:schemeClr val="tx2"/>
                </a:solidFill>
              </a:rPr>
              <a:t>AmeriTrust Financial </a:t>
            </a:r>
            <a:endParaRPr dirty="0">
              <a:solidFill>
                <a:schemeClr val="tx2"/>
              </a:solidFill>
            </a:endParaRPr>
          </a:p>
        </p:txBody>
      </p:sp>
      <p:sp>
        <p:nvSpPr>
          <p:cNvPr id="57" name="object 57"/>
          <p:cNvSpPr txBox="1"/>
          <p:nvPr/>
        </p:nvSpPr>
        <p:spPr>
          <a:xfrm>
            <a:off x="9700260" y="1874832"/>
            <a:ext cx="1301755" cy="384721"/>
          </a:xfrm>
          <a:prstGeom prst="rect">
            <a:avLst/>
          </a:prstGeom>
        </p:spPr>
        <p:txBody>
          <a:bodyPr vert="horz" wrap="square" lIns="0" tIns="15240" rIns="0" bIns="0" rtlCol="0">
            <a:spAutoFit/>
          </a:bodyPr>
          <a:lstStyle/>
          <a:p>
            <a:pPr marL="15240" marR="6096" indent="-4572" algn="ctr">
              <a:spcBef>
                <a:spcPts val="120"/>
              </a:spcBef>
            </a:pPr>
            <a:r>
              <a:rPr lang="en-US" sz="1200" b="1" dirty="0">
                <a:solidFill>
                  <a:srgbClr val="464646"/>
                </a:solidFill>
                <a:latin typeface="Lucida Sans"/>
                <a:cs typeface="Lucida Sans"/>
              </a:rPr>
              <a:t>AmeriTrust Dealers by State </a:t>
            </a:r>
            <a:endParaRPr sz="1200" b="1" dirty="0">
              <a:latin typeface="Lucida Sans"/>
              <a:cs typeface="Lucida Sans"/>
            </a:endParaRPr>
          </a:p>
        </p:txBody>
      </p:sp>
      <p:sp>
        <p:nvSpPr>
          <p:cNvPr id="60" name="object 5">
            <a:extLst>
              <a:ext uri="{FF2B5EF4-FFF2-40B4-BE49-F238E27FC236}">
                <a16:creationId xmlns:a16="http://schemas.microsoft.com/office/drawing/2014/main" id="{21ED7460-7974-E923-276E-3DBE3DFDB20B}"/>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53" name="Footer Placeholder 2">
            <a:extLst>
              <a:ext uri="{FF2B5EF4-FFF2-40B4-BE49-F238E27FC236}">
                <a16:creationId xmlns:a16="http://schemas.microsoft.com/office/drawing/2014/main" id="{4D6FE58C-0FF8-2DFA-26EF-FF7784EE2BAE}"/>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10</a:t>
            </a:r>
          </a:p>
        </p:txBody>
      </p:sp>
      <p:pic>
        <p:nvPicPr>
          <p:cNvPr id="58" name="Picture 57">
            <a:extLst>
              <a:ext uri="{FF2B5EF4-FFF2-40B4-BE49-F238E27FC236}">
                <a16:creationId xmlns:a16="http://schemas.microsoft.com/office/drawing/2014/main" id="{2C8E76FD-5F5B-9141-A20B-A6A08BEFE867}"/>
              </a:ext>
            </a:extLst>
          </p:cNvPr>
          <p:cNvPicPr>
            <a:picLocks noChangeAspect="1"/>
          </p:cNvPicPr>
          <p:nvPr/>
        </p:nvPicPr>
        <p:blipFill>
          <a:blip r:embed="rId4"/>
          <a:stretch>
            <a:fillRect/>
          </a:stretch>
        </p:blipFill>
        <p:spPr>
          <a:xfrm>
            <a:off x="12114165" y="282219"/>
            <a:ext cx="1866248" cy="513715"/>
          </a:xfrm>
          <a:prstGeom prst="rect">
            <a:avLst/>
          </a:prstGeom>
        </p:spPr>
      </p:pic>
      <p:graphicFrame>
        <p:nvGraphicFramePr>
          <p:cNvPr id="77" name="Diagram 76">
            <a:extLst>
              <a:ext uri="{FF2B5EF4-FFF2-40B4-BE49-F238E27FC236}">
                <a16:creationId xmlns:a16="http://schemas.microsoft.com/office/drawing/2014/main" id="{3BDEB61A-65CB-FEB7-C12E-FFF6146117D7}"/>
              </a:ext>
            </a:extLst>
          </p:cNvPr>
          <p:cNvGraphicFramePr/>
          <p:nvPr>
            <p:extLst>
              <p:ext uri="{D42A27DB-BD31-4B8C-83A1-F6EECF244321}">
                <p14:modId xmlns:p14="http://schemas.microsoft.com/office/powerpoint/2010/main" val="3263310857"/>
              </p:ext>
            </p:extLst>
          </p:nvPr>
        </p:nvGraphicFramePr>
        <p:xfrm>
          <a:off x="1721645" y="3144061"/>
          <a:ext cx="4763928" cy="15901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8" name="Footer Placeholder 2">
            <a:extLst>
              <a:ext uri="{FF2B5EF4-FFF2-40B4-BE49-F238E27FC236}">
                <a16:creationId xmlns:a16="http://schemas.microsoft.com/office/drawing/2014/main" id="{A959F713-2B12-BE81-1BB4-1948AEFDE84F}"/>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dirty="0">
                <a:solidFill>
                  <a:schemeClr val="bg1">
                    <a:lumMod val="75000"/>
                  </a:schemeClr>
                </a:solidFill>
              </a:rPr>
              <a:t>Confidential</a:t>
            </a:r>
          </a:p>
        </p:txBody>
      </p:sp>
      <p:sp>
        <p:nvSpPr>
          <p:cNvPr id="2" name="TextBox 1">
            <a:extLst>
              <a:ext uri="{FF2B5EF4-FFF2-40B4-BE49-F238E27FC236}">
                <a16:creationId xmlns:a16="http://schemas.microsoft.com/office/drawing/2014/main" id="{F7C89B6B-AB07-1B3D-7B91-39B11BBAD570}"/>
              </a:ext>
            </a:extLst>
          </p:cNvPr>
          <p:cNvSpPr txBox="1"/>
          <p:nvPr/>
        </p:nvSpPr>
        <p:spPr>
          <a:xfrm>
            <a:off x="329664" y="7690681"/>
            <a:ext cx="11006539" cy="215444"/>
          </a:xfrm>
          <a:prstGeom prst="rect">
            <a:avLst/>
          </a:prstGeom>
          <a:noFill/>
        </p:spPr>
        <p:txBody>
          <a:bodyPr wrap="none" rtlCol="0">
            <a:spAutoFit/>
          </a:bodyPr>
          <a:lstStyle/>
          <a:p>
            <a:pPr marL="0" indent="0">
              <a:buNone/>
            </a:pPr>
            <a:r>
              <a:rPr lang="en-US" sz="800" i="1" dirty="0">
                <a:solidFill>
                  <a:srgbClr val="64748B"/>
                </a:solidFill>
                <a:latin typeface="Arial" pitchFamily="34" charset="0"/>
                <a:ea typeface="Arial" pitchFamily="34" charset="-122"/>
                <a:cs typeface="Arial" pitchFamily="34" charset="-120"/>
              </a:rPr>
              <a:t>* Approximates based on NADA Data (franchised new-car dealers) and NIADA Used Car Industry Report (active independent used-car dealers &amp; total rooftops). Company-specific dealer counts and state map are internal AmeriTrust data.</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F0970-FC2E-97B3-2D8D-19D344862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4C8C18-A4D0-0A6B-6F34-AAD523BB64EF}"/>
              </a:ext>
            </a:extLst>
          </p:cNvPr>
          <p:cNvSpPr>
            <a:spLocks noGrp="1"/>
          </p:cNvSpPr>
          <p:nvPr>
            <p:ph type="title" idx="4294967295"/>
          </p:nvPr>
        </p:nvSpPr>
        <p:spPr>
          <a:xfrm>
            <a:off x="813053" y="560333"/>
            <a:ext cx="12159113" cy="505267"/>
          </a:xfrm>
          <a:prstGeom prst="rect">
            <a:avLst/>
          </a:prstGeom>
        </p:spPr>
        <p:txBody>
          <a:bodyPr vert="horz" wrap="square" lIns="0" tIns="12700" rIns="0" bIns="0" rtlCol="0">
            <a:spAutoFit/>
          </a:bodyPr>
          <a:lstStyle/>
          <a:p>
            <a:pPr marL="12700">
              <a:spcBef>
                <a:spcPts val="100"/>
              </a:spcBef>
            </a:pPr>
            <a:r>
              <a:rPr lang="en-US" sz="3200" b="1" spc="-30" dirty="0">
                <a:solidFill>
                  <a:srgbClr val="204471"/>
                </a:solidFill>
                <a:latin typeface="Arial"/>
                <a:cs typeface="Arial"/>
              </a:rPr>
              <a:t>Market - 2025</a:t>
            </a:r>
          </a:p>
        </p:txBody>
      </p:sp>
      <p:sp>
        <p:nvSpPr>
          <p:cNvPr id="3" name="Text Placeholder 2">
            <a:extLst>
              <a:ext uri="{FF2B5EF4-FFF2-40B4-BE49-F238E27FC236}">
                <a16:creationId xmlns:a16="http://schemas.microsoft.com/office/drawing/2014/main" id="{9ADBC2FE-C015-F543-1C85-603A1A593501}"/>
              </a:ext>
            </a:extLst>
          </p:cNvPr>
          <p:cNvSpPr>
            <a:spLocks noGrp="1"/>
          </p:cNvSpPr>
          <p:nvPr>
            <p:ph type="body" idx="4294967295"/>
          </p:nvPr>
        </p:nvSpPr>
        <p:spPr>
          <a:xfrm>
            <a:off x="750040" y="2090996"/>
            <a:ext cx="6646693" cy="4283645"/>
          </a:xfrm>
          <a:prstGeom prst="rect">
            <a:avLst/>
          </a:prstGeom>
        </p:spPr>
        <p:txBody>
          <a:bodyPr/>
          <a:lstStyle/>
          <a:p>
            <a:pPr marL="285750" indent="-285750">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2025 US Vehicle Sales 		</a:t>
            </a:r>
            <a:r>
              <a:rPr lang="en-US" sz="1600" b="1" dirty="0"/>
              <a:t>~</a:t>
            </a:r>
            <a:r>
              <a:rPr lang="en-US" sz="1600" dirty="0">
                <a:latin typeface="Arial" panose="020B0604020202020204" pitchFamily="34" charset="0"/>
                <a:cs typeface="Arial" panose="020B0604020202020204" pitchFamily="34" charset="0"/>
              </a:rPr>
              <a:t>53 Million units</a:t>
            </a:r>
          </a:p>
          <a:p>
            <a:pPr marL="285750" indent="-285750">
              <a:buClr>
                <a:schemeClr val="accent1"/>
              </a:buClr>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285750" indent="-285750">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New Vehicles 			</a:t>
            </a:r>
            <a:r>
              <a:rPr lang="en-US" sz="1600" b="1" dirty="0"/>
              <a:t>~</a:t>
            </a:r>
            <a:r>
              <a:rPr lang="en-US" sz="1600" dirty="0">
                <a:latin typeface="Arial" panose="020B0604020202020204" pitchFamily="34" charset="0"/>
                <a:cs typeface="Arial" panose="020B0604020202020204" pitchFamily="34" charset="0"/>
              </a:rPr>
              <a:t>16 Million units</a:t>
            </a:r>
          </a:p>
          <a:p>
            <a:pPr marL="285750" indent="-285750">
              <a:buClr>
                <a:schemeClr val="accent1"/>
              </a:buClr>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285750" indent="-285750">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Used Vehicles 			</a:t>
            </a:r>
            <a:r>
              <a:rPr lang="en-US" sz="1600" b="1" dirty="0"/>
              <a:t>~</a:t>
            </a:r>
            <a:r>
              <a:rPr lang="en-US" sz="1600" dirty="0">
                <a:latin typeface="Arial" panose="020B0604020202020204" pitchFamily="34" charset="0"/>
                <a:cs typeface="Arial" panose="020B0604020202020204" pitchFamily="34" charset="0"/>
              </a:rPr>
              <a:t>37 Million units</a:t>
            </a:r>
          </a:p>
          <a:p>
            <a:pPr marL="285750" indent="-285750">
              <a:buClr>
                <a:schemeClr val="accent1"/>
              </a:buClr>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285750" indent="-285750">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Total Market Value 		~$1.72 Trillion</a:t>
            </a:r>
          </a:p>
          <a:p>
            <a:pPr marL="285750" indent="-285750">
              <a:buClr>
                <a:schemeClr val="accent1"/>
              </a:buClr>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a:buClr>
                <a:schemeClr val="accent1"/>
              </a:buClr>
            </a:pPr>
            <a:endParaRPr lang="en-US" sz="1600" dirty="0">
              <a:latin typeface="Arial" panose="020B0604020202020204" pitchFamily="34" charset="0"/>
              <a:cs typeface="Arial" panose="020B0604020202020204" pitchFamily="34" charset="0"/>
            </a:endParaRPr>
          </a:p>
          <a:p>
            <a:pPr>
              <a:buClr>
                <a:schemeClr val="accent1"/>
              </a:buClr>
            </a:pPr>
            <a:endParaRPr lang="en-US" sz="1600" b="1" dirty="0">
              <a:latin typeface="Arial" panose="020B0604020202020204" pitchFamily="34" charset="0"/>
              <a:cs typeface="Arial" panose="020B0604020202020204" pitchFamily="34" charset="0"/>
            </a:endParaRPr>
          </a:p>
          <a:p>
            <a:pPr>
              <a:buClr>
                <a:schemeClr val="accent1"/>
              </a:buClr>
            </a:pPr>
            <a:r>
              <a:rPr lang="en-US" sz="1600" b="1" dirty="0">
                <a:latin typeface="Arial" panose="020B0604020202020204" pitchFamily="34" charset="0"/>
                <a:cs typeface="Arial" panose="020B0604020202020204" pitchFamily="34" charset="0"/>
              </a:rPr>
              <a:t>70% of all vehicles sold were financed for $1.20 Trillion </a:t>
            </a:r>
          </a:p>
          <a:p>
            <a:pPr>
              <a:buClr>
                <a:schemeClr val="accent1"/>
              </a:buClr>
            </a:pPr>
            <a:endParaRPr lang="en-US" sz="1600" dirty="0">
              <a:latin typeface="Arial" panose="020B0604020202020204" pitchFamily="34" charset="0"/>
              <a:cs typeface="Arial" panose="020B0604020202020204" pitchFamily="34" charset="0"/>
            </a:endParaRPr>
          </a:p>
          <a:p>
            <a:pPr>
              <a:buClr>
                <a:schemeClr val="accent1"/>
              </a:buClr>
            </a:pPr>
            <a:endParaRPr lang="en-US" sz="1600" dirty="0">
              <a:latin typeface="Arial" panose="020B0604020202020204" pitchFamily="34" charset="0"/>
              <a:cs typeface="Arial" panose="020B0604020202020204" pitchFamily="34" charset="0"/>
            </a:endParaRPr>
          </a:p>
        </p:txBody>
      </p:sp>
      <p:sp>
        <p:nvSpPr>
          <p:cNvPr id="9" name="object 5">
            <a:extLst>
              <a:ext uri="{FF2B5EF4-FFF2-40B4-BE49-F238E27FC236}">
                <a16:creationId xmlns:a16="http://schemas.microsoft.com/office/drawing/2014/main" id="{23A58C9C-F6D4-BF4E-F687-6A7284995EE2}"/>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7" name="Footer Placeholder 2">
            <a:extLst>
              <a:ext uri="{FF2B5EF4-FFF2-40B4-BE49-F238E27FC236}">
                <a16:creationId xmlns:a16="http://schemas.microsoft.com/office/drawing/2014/main" id="{A63B7B4B-C1B4-739B-0B85-1063B2EC82CA}"/>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11</a:t>
            </a:r>
          </a:p>
        </p:txBody>
      </p:sp>
      <p:pic>
        <p:nvPicPr>
          <p:cNvPr id="8" name="Picture 7">
            <a:extLst>
              <a:ext uri="{FF2B5EF4-FFF2-40B4-BE49-F238E27FC236}">
                <a16:creationId xmlns:a16="http://schemas.microsoft.com/office/drawing/2014/main" id="{E87636C1-798C-61CC-6B5C-0EA880C7CAB3}"/>
              </a:ext>
            </a:extLst>
          </p:cNvPr>
          <p:cNvPicPr>
            <a:picLocks noChangeAspect="1"/>
          </p:cNvPicPr>
          <p:nvPr/>
        </p:nvPicPr>
        <p:blipFill>
          <a:blip r:embed="rId2"/>
          <a:stretch>
            <a:fillRect/>
          </a:stretch>
        </p:blipFill>
        <p:spPr>
          <a:xfrm>
            <a:off x="12114165" y="282219"/>
            <a:ext cx="1866248" cy="513715"/>
          </a:xfrm>
          <a:prstGeom prst="rect">
            <a:avLst/>
          </a:prstGeom>
        </p:spPr>
      </p:pic>
      <p:sp>
        <p:nvSpPr>
          <p:cNvPr id="13" name="TextBox 12">
            <a:extLst>
              <a:ext uri="{FF2B5EF4-FFF2-40B4-BE49-F238E27FC236}">
                <a16:creationId xmlns:a16="http://schemas.microsoft.com/office/drawing/2014/main" id="{0B0D078A-46F0-ADFD-59DA-A3EF1C9906F3}"/>
              </a:ext>
            </a:extLst>
          </p:cNvPr>
          <p:cNvSpPr txBox="1"/>
          <p:nvPr/>
        </p:nvSpPr>
        <p:spPr>
          <a:xfrm>
            <a:off x="750040" y="1482776"/>
            <a:ext cx="11446295" cy="338554"/>
          </a:xfrm>
          <a:prstGeom prst="rect">
            <a:avLst/>
          </a:prstGeom>
          <a:noFill/>
        </p:spPr>
        <p:txBody>
          <a:bodyPr wrap="square" rtlCol="0">
            <a:spAutoFit/>
          </a:bodyPr>
          <a:lstStyle/>
          <a:p>
            <a:pPr marL="12700" marR="629285" algn="l">
              <a:lnSpc>
                <a:spcPct val="100000"/>
              </a:lnSpc>
              <a:spcBef>
                <a:spcPts val="1800"/>
              </a:spcBef>
              <a:buSzPct val="93750"/>
              <a:tabLst>
                <a:tab pos="299085" algn="l"/>
              </a:tabLst>
            </a:pPr>
            <a:r>
              <a:rPr lang="en-US" sz="1600" b="1" dirty="0">
                <a:solidFill>
                  <a:schemeClr val="tx1"/>
                </a:solidFill>
                <a:latin typeface="Arial" panose="020B0604020202020204" pitchFamily="34" charset="0"/>
                <a:cs typeface="Arial" panose="020B0604020202020204" pitchFamily="34" charset="0"/>
              </a:rPr>
              <a:t>A very large and growing market creates huge opportunity</a:t>
            </a:r>
            <a:r>
              <a:rPr lang="en-US" sz="1600" dirty="0">
                <a:solidFill>
                  <a:schemeClr val="tx1"/>
                </a:solidFill>
                <a:latin typeface="Arial" panose="020B0604020202020204" pitchFamily="34" charset="0"/>
                <a:cs typeface="Arial" panose="020B0604020202020204" pitchFamily="34" charset="0"/>
              </a:rPr>
              <a:t>.</a:t>
            </a:r>
          </a:p>
        </p:txBody>
      </p:sp>
      <p:sp>
        <p:nvSpPr>
          <p:cNvPr id="14" name="Footer Placeholder 2">
            <a:extLst>
              <a:ext uri="{FF2B5EF4-FFF2-40B4-BE49-F238E27FC236}">
                <a16:creationId xmlns:a16="http://schemas.microsoft.com/office/drawing/2014/main" id="{2361AA68-445E-599A-1ECE-E73CA44CDAD1}"/>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graphicFrame>
        <p:nvGraphicFramePr>
          <p:cNvPr id="16" name="Table 15">
            <a:extLst>
              <a:ext uri="{FF2B5EF4-FFF2-40B4-BE49-F238E27FC236}">
                <a16:creationId xmlns:a16="http://schemas.microsoft.com/office/drawing/2014/main" id="{28EA1264-D2FE-0732-8FB7-030C0E64F22C}"/>
              </a:ext>
            </a:extLst>
          </p:cNvPr>
          <p:cNvGraphicFramePr>
            <a:graphicFrameLocks noGrp="1"/>
          </p:cNvGraphicFramePr>
          <p:nvPr/>
        </p:nvGraphicFramePr>
        <p:xfrm>
          <a:off x="813053" y="5033687"/>
          <a:ext cx="6435219" cy="1097280"/>
        </p:xfrm>
        <a:graphic>
          <a:graphicData uri="http://schemas.openxmlformats.org/drawingml/2006/table">
            <a:tbl>
              <a:tblPr/>
              <a:tblGrid>
                <a:gridCol w="2145073">
                  <a:extLst>
                    <a:ext uri="{9D8B030D-6E8A-4147-A177-3AD203B41FA5}">
                      <a16:colId xmlns:a16="http://schemas.microsoft.com/office/drawing/2014/main" val="1794330598"/>
                    </a:ext>
                  </a:extLst>
                </a:gridCol>
                <a:gridCol w="2145073">
                  <a:extLst>
                    <a:ext uri="{9D8B030D-6E8A-4147-A177-3AD203B41FA5}">
                      <a16:colId xmlns:a16="http://schemas.microsoft.com/office/drawing/2014/main" val="3609702028"/>
                    </a:ext>
                  </a:extLst>
                </a:gridCol>
                <a:gridCol w="2145073">
                  <a:extLst>
                    <a:ext uri="{9D8B030D-6E8A-4147-A177-3AD203B41FA5}">
                      <a16:colId xmlns:a16="http://schemas.microsoft.com/office/drawing/2014/main" val="1898160707"/>
                    </a:ext>
                  </a:extLst>
                </a:gridCol>
              </a:tblGrid>
              <a:tr h="365760">
                <a:tc>
                  <a:txBody>
                    <a:bodyPr/>
                    <a:lstStyle/>
                    <a:p>
                      <a:pPr>
                        <a:buNone/>
                      </a:pPr>
                      <a:r>
                        <a:rPr lang="en-US" sz="1600" b="1" u="sng" dirty="0">
                          <a:latin typeface="Arial" panose="020B0604020202020204" pitchFamily="34" charset="0"/>
                          <a:cs typeface="Arial" panose="020B0604020202020204" pitchFamily="34" charset="0"/>
                        </a:rPr>
                        <a:t>Category</a:t>
                      </a:r>
                    </a:p>
                  </a:txBody>
                  <a:tcPr anchor="ctr">
                    <a:lnL>
                      <a:noFill/>
                    </a:lnL>
                    <a:lnR>
                      <a:noFill/>
                    </a:lnR>
                    <a:lnT>
                      <a:noFill/>
                    </a:lnT>
                    <a:lnB>
                      <a:noFill/>
                    </a:lnB>
                    <a:noFill/>
                  </a:tcPr>
                </a:tc>
                <a:tc>
                  <a:txBody>
                    <a:bodyPr/>
                    <a:lstStyle/>
                    <a:p>
                      <a:pPr>
                        <a:buNone/>
                      </a:pPr>
                      <a:r>
                        <a:rPr lang="en-US" sz="1600" b="1" u="sng" dirty="0">
                          <a:latin typeface="Arial" panose="020B0604020202020204" pitchFamily="34" charset="0"/>
                          <a:cs typeface="Arial" panose="020B0604020202020204" pitchFamily="34" charset="0"/>
                        </a:rPr>
                        <a:t>Share</a:t>
                      </a:r>
                    </a:p>
                  </a:txBody>
                  <a:tcPr anchor="ctr">
                    <a:lnL>
                      <a:noFill/>
                    </a:lnL>
                    <a:lnR>
                      <a:noFill/>
                    </a:lnR>
                    <a:lnT>
                      <a:noFill/>
                    </a:lnT>
                    <a:lnB>
                      <a:noFill/>
                    </a:lnB>
                    <a:noFill/>
                  </a:tcPr>
                </a:tc>
                <a:tc>
                  <a:txBody>
                    <a:bodyPr/>
                    <a:lstStyle/>
                    <a:p>
                      <a:pPr>
                        <a:buNone/>
                      </a:pPr>
                      <a:r>
                        <a:rPr lang="en-US" sz="1600" b="1" u="sng" dirty="0">
                          <a:latin typeface="Arial" panose="020B0604020202020204" pitchFamily="34" charset="0"/>
                          <a:cs typeface="Arial" panose="020B0604020202020204" pitchFamily="34" charset="0"/>
                        </a:rPr>
                        <a:t>Dollar Value</a:t>
                      </a:r>
                    </a:p>
                  </a:txBody>
                  <a:tcPr anchor="ctr">
                    <a:lnL>
                      <a:noFill/>
                    </a:lnL>
                    <a:lnR>
                      <a:noFill/>
                    </a:lnR>
                    <a:lnT>
                      <a:noFill/>
                    </a:lnT>
                    <a:lnB>
                      <a:noFill/>
                    </a:lnB>
                    <a:noFill/>
                  </a:tcPr>
                </a:tc>
                <a:extLst>
                  <a:ext uri="{0D108BD9-81ED-4DB2-BD59-A6C34878D82A}">
                    <a16:rowId xmlns:a16="http://schemas.microsoft.com/office/drawing/2014/main" val="2916164207"/>
                  </a:ext>
                </a:extLst>
              </a:tr>
              <a:tr h="365760">
                <a:tc>
                  <a:txBody>
                    <a:bodyPr/>
                    <a:lstStyle/>
                    <a:p>
                      <a:pPr>
                        <a:buNone/>
                      </a:pPr>
                      <a:r>
                        <a:rPr lang="en-US" sz="1600">
                          <a:latin typeface="Arial" panose="020B0604020202020204" pitchFamily="34" charset="0"/>
                          <a:cs typeface="Arial" panose="020B0604020202020204" pitchFamily="34" charset="0"/>
                        </a:rPr>
                        <a:t>Auto loans</a:t>
                      </a:r>
                    </a:p>
                  </a:txBody>
                  <a:tcPr anchor="ctr">
                    <a:lnL>
                      <a:noFill/>
                    </a:lnL>
                    <a:lnR>
                      <a:noFill/>
                    </a:lnR>
                    <a:lnT>
                      <a:noFill/>
                    </a:lnT>
                    <a:lnB>
                      <a:noFill/>
                    </a:lnB>
                    <a:noFill/>
                  </a:tcPr>
                </a:tc>
                <a:tc>
                  <a:txBody>
                    <a:bodyPr/>
                    <a:lstStyle/>
                    <a:p>
                      <a:pPr>
                        <a:buNone/>
                      </a:pPr>
                      <a:r>
                        <a:rPr lang="en-US" sz="1600" dirty="0">
                          <a:latin typeface="Arial" panose="020B0604020202020204" pitchFamily="34" charset="0"/>
                          <a:cs typeface="Arial" panose="020B0604020202020204" pitchFamily="34" charset="0"/>
                        </a:rPr>
                        <a:t>~88–90%</a:t>
                      </a:r>
                    </a:p>
                  </a:txBody>
                  <a:tcPr anchor="ctr">
                    <a:lnL>
                      <a:noFill/>
                    </a:lnL>
                    <a:lnR>
                      <a:noFill/>
                    </a:lnR>
                    <a:lnT>
                      <a:noFill/>
                    </a:lnT>
                    <a:lnB>
                      <a:noFill/>
                    </a:lnB>
                    <a:noFill/>
                  </a:tcPr>
                </a:tc>
                <a:tc>
                  <a:txBody>
                    <a:bodyPr/>
                    <a:lstStyle/>
                    <a:p>
                      <a:pPr>
                        <a:buNone/>
                      </a:pPr>
                      <a:r>
                        <a:rPr lang="en-US" sz="1600" dirty="0">
                          <a:latin typeface="Arial" panose="020B0604020202020204" pitchFamily="34" charset="0"/>
                          <a:cs typeface="Arial" panose="020B0604020202020204" pitchFamily="34" charset="0"/>
                        </a:rPr>
                        <a:t>~$1.05–$1.08T</a:t>
                      </a:r>
                    </a:p>
                  </a:txBody>
                  <a:tcPr anchor="ctr">
                    <a:lnL>
                      <a:noFill/>
                    </a:lnL>
                    <a:lnR>
                      <a:noFill/>
                    </a:lnR>
                    <a:lnT>
                      <a:noFill/>
                    </a:lnT>
                    <a:lnB>
                      <a:noFill/>
                    </a:lnB>
                    <a:noFill/>
                  </a:tcPr>
                </a:tc>
                <a:extLst>
                  <a:ext uri="{0D108BD9-81ED-4DB2-BD59-A6C34878D82A}">
                    <a16:rowId xmlns:a16="http://schemas.microsoft.com/office/drawing/2014/main" val="2004062318"/>
                  </a:ext>
                </a:extLst>
              </a:tr>
              <a:tr h="365760">
                <a:tc>
                  <a:txBody>
                    <a:bodyPr/>
                    <a:lstStyle/>
                    <a:p>
                      <a:pPr>
                        <a:buNone/>
                      </a:pPr>
                      <a:r>
                        <a:rPr lang="en-US" sz="1600">
                          <a:latin typeface="Arial" panose="020B0604020202020204" pitchFamily="34" charset="0"/>
                          <a:cs typeface="Arial" panose="020B0604020202020204" pitchFamily="34" charset="0"/>
                        </a:rPr>
                        <a:t>Leases</a:t>
                      </a:r>
                    </a:p>
                  </a:txBody>
                  <a:tcPr anchor="ctr">
                    <a:lnL>
                      <a:noFill/>
                    </a:lnL>
                    <a:lnR>
                      <a:noFill/>
                    </a:lnR>
                    <a:lnT>
                      <a:noFill/>
                    </a:lnT>
                    <a:lnB>
                      <a:noFill/>
                    </a:lnB>
                    <a:noFill/>
                  </a:tcPr>
                </a:tc>
                <a:tc>
                  <a:txBody>
                    <a:bodyPr/>
                    <a:lstStyle/>
                    <a:p>
                      <a:pPr>
                        <a:buNone/>
                      </a:pPr>
                      <a:r>
                        <a:rPr lang="en-US" sz="1600" dirty="0">
                          <a:latin typeface="Arial" panose="020B0604020202020204" pitchFamily="34" charset="0"/>
                          <a:cs typeface="Arial" panose="020B0604020202020204" pitchFamily="34" charset="0"/>
                        </a:rPr>
                        <a:t>~10–12%</a:t>
                      </a:r>
                    </a:p>
                  </a:txBody>
                  <a:tcPr anchor="ctr">
                    <a:lnL>
                      <a:noFill/>
                    </a:lnL>
                    <a:lnR>
                      <a:noFill/>
                    </a:lnR>
                    <a:lnT>
                      <a:noFill/>
                    </a:lnT>
                    <a:lnB>
                      <a:noFill/>
                    </a:lnB>
                    <a:noFill/>
                  </a:tcPr>
                </a:tc>
                <a:tc>
                  <a:txBody>
                    <a:bodyPr/>
                    <a:lstStyle/>
                    <a:p>
                      <a:pPr>
                        <a:buNone/>
                      </a:pPr>
                      <a:r>
                        <a:rPr lang="en-US" sz="1600" b="1" dirty="0">
                          <a:latin typeface="Arial" panose="020B0604020202020204" pitchFamily="34" charset="0"/>
                          <a:cs typeface="Arial" panose="020B0604020202020204" pitchFamily="34" charset="0"/>
                        </a:rPr>
                        <a:t>~$120–$140B</a:t>
                      </a:r>
                      <a:endParaRPr lang="en-US" sz="1600" dirty="0">
                        <a:latin typeface="Arial" panose="020B0604020202020204" pitchFamily="34" charset="0"/>
                        <a:cs typeface="Arial" panose="020B0604020202020204" pitchFamily="34" charset="0"/>
                      </a:endParaRPr>
                    </a:p>
                  </a:txBody>
                  <a:tcPr anchor="ctr">
                    <a:lnL>
                      <a:noFill/>
                    </a:lnL>
                    <a:lnR>
                      <a:noFill/>
                    </a:lnR>
                    <a:lnT>
                      <a:noFill/>
                    </a:lnT>
                    <a:lnB>
                      <a:noFill/>
                    </a:lnB>
                    <a:noFill/>
                  </a:tcPr>
                </a:tc>
                <a:extLst>
                  <a:ext uri="{0D108BD9-81ED-4DB2-BD59-A6C34878D82A}">
                    <a16:rowId xmlns:a16="http://schemas.microsoft.com/office/drawing/2014/main" val="2554207173"/>
                  </a:ext>
                </a:extLst>
              </a:tr>
            </a:tbl>
          </a:graphicData>
        </a:graphic>
      </p:graphicFrame>
      <p:sp>
        <p:nvSpPr>
          <p:cNvPr id="21" name="TextBox 20">
            <a:extLst>
              <a:ext uri="{FF2B5EF4-FFF2-40B4-BE49-F238E27FC236}">
                <a16:creationId xmlns:a16="http://schemas.microsoft.com/office/drawing/2014/main" id="{DC8D5FC3-A761-6DD3-EFF6-402BCAB4954B}"/>
              </a:ext>
            </a:extLst>
          </p:cNvPr>
          <p:cNvSpPr txBox="1"/>
          <p:nvPr/>
        </p:nvSpPr>
        <p:spPr>
          <a:xfrm>
            <a:off x="531669" y="7479942"/>
            <a:ext cx="14098731" cy="338554"/>
          </a:xfrm>
          <a:prstGeom prst="rect">
            <a:avLst/>
          </a:prstGeom>
          <a:noFill/>
        </p:spPr>
        <p:txBody>
          <a:bodyPr wrap="none" rtlCol="0">
            <a:spAutoFit/>
          </a:bodyPr>
          <a:lstStyle/>
          <a:p>
            <a:r>
              <a:rPr lang="en-US" sz="800" i="1" dirty="0">
                <a:solidFill>
                  <a:srgbClr val="64748B"/>
                </a:solidFill>
                <a:latin typeface="Arial" pitchFamily="34" charset="0"/>
                <a:ea typeface="Arial" pitchFamily="34" charset="-122"/>
                <a:cs typeface="Arial" pitchFamily="34" charset="-120"/>
              </a:rPr>
              <a:t>Sources: NADA Data &amp; Market Beat reports; Cox Automotive / Kelley Blue Book forecasts; Experian State of the Automotive Finance Market Report Q4 2025; NIADA Used Car Industry Report. All dollar amounts in USD. Used-car leasing penetration reflects industry estimates from Experian and Cox data.</a:t>
            </a:r>
            <a:endParaRPr lang="en-US" sz="800" dirty="0"/>
          </a:p>
          <a:p>
            <a:r>
              <a:rPr lang="en-US" sz="800" i="1" dirty="0">
                <a:solidFill>
                  <a:srgbClr val="64748B"/>
                </a:solidFill>
                <a:latin typeface="Arial" pitchFamily="34" charset="0"/>
                <a:cs typeface="Arial" pitchFamily="34" charset="-120"/>
              </a:rPr>
              <a:t>– All dollar amounts in $USD</a:t>
            </a:r>
          </a:p>
        </p:txBody>
      </p:sp>
      <p:graphicFrame>
        <p:nvGraphicFramePr>
          <p:cNvPr id="10" name="Chart 9">
            <a:extLst>
              <a:ext uri="{FF2B5EF4-FFF2-40B4-BE49-F238E27FC236}">
                <a16:creationId xmlns:a16="http://schemas.microsoft.com/office/drawing/2014/main" id="{877F8954-6033-CFC9-F6AC-804B2BB1B473}"/>
              </a:ext>
            </a:extLst>
          </p:cNvPr>
          <p:cNvGraphicFramePr/>
          <p:nvPr>
            <p:extLst>
              <p:ext uri="{D42A27DB-BD31-4B8C-83A1-F6EECF244321}">
                <p14:modId xmlns:p14="http://schemas.microsoft.com/office/powerpoint/2010/main" val="549030007"/>
              </p:ext>
            </p:extLst>
          </p:nvPr>
        </p:nvGraphicFramePr>
        <p:xfrm>
          <a:off x="8307213" y="1821330"/>
          <a:ext cx="5800673" cy="452431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50CBFB54-058E-39B4-EE30-FEAB9317C8CF}"/>
              </a:ext>
            </a:extLst>
          </p:cNvPr>
          <p:cNvSpPr txBox="1"/>
          <p:nvPr/>
        </p:nvSpPr>
        <p:spPr>
          <a:xfrm>
            <a:off x="13531001" y="5702649"/>
            <a:ext cx="732893" cy="276999"/>
          </a:xfrm>
          <a:prstGeom prst="rect">
            <a:avLst/>
          </a:prstGeom>
          <a:noFill/>
        </p:spPr>
        <p:txBody>
          <a:bodyPr wrap="none" rtlCol="0">
            <a:spAutoFit/>
          </a:bodyPr>
          <a:lstStyle/>
          <a:p>
            <a:r>
              <a:rPr lang="en-US" sz="1197" kern="1200" dirty="0">
                <a:solidFill>
                  <a:prstClr val="black">
                    <a:lumMod val="75000"/>
                    <a:lumOff val="25000"/>
                  </a:prstClr>
                </a:solidFill>
                <a:latin typeface="+mn-lt"/>
                <a:ea typeface="+mn-ea"/>
                <a:cs typeface="+mn-cs"/>
              </a:rPr>
              <a:t>1.5-1.7</a:t>
            </a:r>
            <a:r>
              <a:rPr lang="en-US" sz="1200" dirty="0">
                <a:latin typeface="+mn-lt"/>
              </a:rPr>
              <a:t>%</a:t>
            </a:r>
          </a:p>
        </p:txBody>
      </p:sp>
      <p:sp>
        <p:nvSpPr>
          <p:cNvPr id="17" name="TextBox 16">
            <a:extLst>
              <a:ext uri="{FF2B5EF4-FFF2-40B4-BE49-F238E27FC236}">
                <a16:creationId xmlns:a16="http://schemas.microsoft.com/office/drawing/2014/main" id="{02BF3C13-50AC-678C-ABFD-AAF305DBCBF7}"/>
              </a:ext>
            </a:extLst>
          </p:cNvPr>
          <p:cNvSpPr txBox="1"/>
          <p:nvPr/>
        </p:nvSpPr>
        <p:spPr>
          <a:xfrm>
            <a:off x="12507626" y="4181067"/>
            <a:ext cx="1912276" cy="246221"/>
          </a:xfrm>
          <a:prstGeom prst="rect">
            <a:avLst/>
          </a:prstGeom>
          <a:noFill/>
        </p:spPr>
        <p:txBody>
          <a:bodyPr wrap="square">
            <a:spAutoFit/>
          </a:bodyPr>
          <a:lstStyle/>
          <a:p>
            <a:r>
              <a:rPr lang="en-US" sz="1000" i="1" dirty="0">
                <a:solidFill>
                  <a:schemeClr val="tx1">
                    <a:lumMod val="65000"/>
                    <a:lumOff val="35000"/>
                  </a:schemeClr>
                </a:solidFill>
                <a:latin typeface="Courier New" panose="02070309020205020404" pitchFamily="49" charset="0"/>
              </a:rPr>
              <a:t>(pandemic distortions)</a:t>
            </a:r>
            <a:endParaRPr lang="en-US" sz="1000" i="1" dirty="0">
              <a:solidFill>
                <a:schemeClr val="tx1">
                  <a:lumMod val="65000"/>
                  <a:lumOff val="35000"/>
                </a:schemeClr>
              </a:solidFill>
            </a:endParaRPr>
          </a:p>
        </p:txBody>
      </p:sp>
    </p:spTree>
    <p:extLst>
      <p:ext uri="{BB962C8B-B14F-4D97-AF65-F5344CB8AC3E}">
        <p14:creationId xmlns:p14="http://schemas.microsoft.com/office/powerpoint/2010/main" val="664019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1CA4C-C7D8-6AAA-D89A-845C8A9C82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5E0C4D-3EE2-0DF1-63BC-25517149D57A}"/>
              </a:ext>
            </a:extLst>
          </p:cNvPr>
          <p:cNvSpPr>
            <a:spLocks noGrp="1"/>
          </p:cNvSpPr>
          <p:nvPr>
            <p:ph type="title" idx="4294967295"/>
          </p:nvPr>
        </p:nvSpPr>
        <p:spPr>
          <a:xfrm>
            <a:off x="813053" y="546962"/>
            <a:ext cx="12159113" cy="505267"/>
          </a:xfrm>
          <a:prstGeom prst="rect">
            <a:avLst/>
          </a:prstGeom>
        </p:spPr>
        <p:txBody>
          <a:bodyPr vert="horz" wrap="square" lIns="0" tIns="12700" rIns="0" bIns="0" rtlCol="0">
            <a:spAutoFit/>
          </a:bodyPr>
          <a:lstStyle/>
          <a:p>
            <a:pPr marL="12700">
              <a:spcBef>
                <a:spcPts val="100"/>
              </a:spcBef>
            </a:pPr>
            <a:r>
              <a:rPr lang="en-US" sz="3200" b="1" spc="-30" dirty="0">
                <a:solidFill>
                  <a:srgbClr val="204471"/>
                </a:solidFill>
                <a:latin typeface="Arial"/>
                <a:cs typeface="Arial"/>
              </a:rPr>
              <a:t>Used Car Leasing is an Affordability Solution</a:t>
            </a:r>
          </a:p>
        </p:txBody>
      </p:sp>
      <p:sp>
        <p:nvSpPr>
          <p:cNvPr id="9" name="object 5">
            <a:extLst>
              <a:ext uri="{FF2B5EF4-FFF2-40B4-BE49-F238E27FC236}">
                <a16:creationId xmlns:a16="http://schemas.microsoft.com/office/drawing/2014/main" id="{2F0A7160-F9D4-99EF-61CD-E303CD682CDF}"/>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8" name="Footer Placeholder 2">
            <a:extLst>
              <a:ext uri="{FF2B5EF4-FFF2-40B4-BE49-F238E27FC236}">
                <a16:creationId xmlns:a16="http://schemas.microsoft.com/office/drawing/2014/main" id="{E2007B6A-0CC5-AAA1-4DA7-B769A644471E}"/>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12</a:t>
            </a:r>
          </a:p>
        </p:txBody>
      </p:sp>
      <p:pic>
        <p:nvPicPr>
          <p:cNvPr id="10" name="Picture 9">
            <a:extLst>
              <a:ext uri="{FF2B5EF4-FFF2-40B4-BE49-F238E27FC236}">
                <a16:creationId xmlns:a16="http://schemas.microsoft.com/office/drawing/2014/main" id="{34A66DE5-6BA6-7815-ABFE-EAC7A246C2EE}"/>
              </a:ext>
            </a:extLst>
          </p:cNvPr>
          <p:cNvPicPr>
            <a:picLocks noChangeAspect="1"/>
          </p:cNvPicPr>
          <p:nvPr/>
        </p:nvPicPr>
        <p:blipFill>
          <a:blip r:embed="rId2"/>
          <a:stretch>
            <a:fillRect/>
          </a:stretch>
        </p:blipFill>
        <p:spPr>
          <a:xfrm>
            <a:off x="12114165" y="282219"/>
            <a:ext cx="1866248" cy="513715"/>
          </a:xfrm>
          <a:prstGeom prst="rect">
            <a:avLst/>
          </a:prstGeom>
        </p:spPr>
      </p:pic>
      <p:sp>
        <p:nvSpPr>
          <p:cNvPr id="11" name="Footer Placeholder 2">
            <a:extLst>
              <a:ext uri="{FF2B5EF4-FFF2-40B4-BE49-F238E27FC236}">
                <a16:creationId xmlns:a16="http://schemas.microsoft.com/office/drawing/2014/main" id="{8963225D-1C54-5319-C7F3-CD1629EDD83F}"/>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sp>
        <p:nvSpPr>
          <p:cNvPr id="4" name="Text 4">
            <a:extLst>
              <a:ext uri="{FF2B5EF4-FFF2-40B4-BE49-F238E27FC236}">
                <a16:creationId xmlns:a16="http://schemas.microsoft.com/office/drawing/2014/main" id="{1FBA5FFB-E19B-F1DA-6DAC-BBE6EF1D65F9}"/>
              </a:ext>
            </a:extLst>
          </p:cNvPr>
          <p:cNvSpPr/>
          <p:nvPr/>
        </p:nvSpPr>
        <p:spPr>
          <a:xfrm>
            <a:off x="731520" y="1185469"/>
            <a:ext cx="6729984" cy="5842345"/>
          </a:xfrm>
          <a:prstGeom prst="rect">
            <a:avLst/>
          </a:prstGeom>
          <a:noFill/>
          <a:ln/>
        </p:spPr>
        <p:txBody>
          <a:bodyPr wrap="square" rtlCol="0" anchor="t"/>
          <a:lstStyle/>
          <a:p>
            <a:pPr marL="548640" indent="-548640">
              <a:spcAft>
                <a:spcPts val="960"/>
              </a:spcAft>
              <a:buSzPct val="100000"/>
              <a:buChar char="•"/>
            </a:pPr>
            <a:r>
              <a:rPr lang="en-US" sz="1600" dirty="0">
                <a:solidFill>
                  <a:srgbClr val="1E293B"/>
                </a:solidFill>
                <a:latin typeface="Arial" pitchFamily="34" charset="0"/>
                <a:ea typeface="Arial" pitchFamily="34" charset="-122"/>
                <a:cs typeface="Arial" pitchFamily="34" charset="-120"/>
              </a:rPr>
              <a:t>Autos have become significantly less affordable through a combination of higher financing rates and increasing average prices, although rates have moderated from their 2023-2024 peaks.</a:t>
            </a:r>
            <a:endParaRPr lang="en-US" sz="1600" dirty="0"/>
          </a:p>
          <a:p>
            <a:pPr marL="548640" indent="-548640">
              <a:spcAft>
                <a:spcPts val="960"/>
              </a:spcAft>
              <a:buSzPct val="100000"/>
              <a:buChar char="•"/>
            </a:pPr>
            <a:r>
              <a:rPr lang="en-US" sz="1600" dirty="0">
                <a:solidFill>
                  <a:srgbClr val="1E293B"/>
                </a:solidFill>
                <a:latin typeface="Arial" pitchFamily="34" charset="0"/>
                <a:ea typeface="Arial" pitchFamily="34" charset="-122"/>
                <a:cs typeface="Arial" pitchFamily="34" charset="-120"/>
              </a:rPr>
              <a:t>Financing rates increased meaningfully as the Federal Reserve responded to inflation by raising rates; prime auto loan rates peaked near ~8% but have eased to approximately 6.3%-7.0% for new car loans as of mid-2026.</a:t>
            </a:r>
            <a:endParaRPr lang="en-US" sz="1600" dirty="0"/>
          </a:p>
          <a:p>
            <a:pPr marL="548640" indent="-548640">
              <a:spcAft>
                <a:spcPts val="960"/>
              </a:spcAft>
              <a:buSzPct val="100000"/>
              <a:buChar char="•"/>
            </a:pPr>
            <a:r>
              <a:rPr lang="en-US" sz="1600" dirty="0">
                <a:solidFill>
                  <a:srgbClr val="1E293B"/>
                </a:solidFill>
                <a:latin typeface="Arial" pitchFamily="34" charset="0"/>
                <a:ea typeface="Arial" pitchFamily="34" charset="-122"/>
                <a:cs typeface="Arial" pitchFamily="34" charset="-120"/>
              </a:rPr>
              <a:t>Both new and used vehicle prices rose substantially with inflation and post-COVID supply constraints but have now stabilized at elevated levels.</a:t>
            </a:r>
            <a:endParaRPr lang="en-US" sz="1600" dirty="0"/>
          </a:p>
          <a:p>
            <a:pPr marL="548640" indent="-548640">
              <a:spcAft>
                <a:spcPts val="960"/>
              </a:spcAft>
              <a:buSzPct val="100000"/>
              <a:buChar char="•"/>
            </a:pPr>
            <a:r>
              <a:rPr lang="en-US" sz="1600" dirty="0">
                <a:solidFill>
                  <a:srgbClr val="1E293B"/>
                </a:solidFill>
                <a:latin typeface="Arial" pitchFamily="34" charset="0"/>
                <a:ea typeface="Arial" pitchFamily="34" charset="-122"/>
                <a:cs typeface="Arial" pitchFamily="34" charset="-120"/>
              </a:rPr>
              <a:t>Since 2019, new car average transaction prices (ATP) have increased ~35-40% while used prices rose ~25-30% from pandemic lows (sources: Cox Automotive/KBB, Edmunds).</a:t>
            </a:r>
            <a:endParaRPr lang="en-US" sz="1600" dirty="0"/>
          </a:p>
          <a:p>
            <a:pPr marL="548640" indent="-548640">
              <a:spcAft>
                <a:spcPts val="960"/>
              </a:spcAft>
              <a:buSzPct val="100000"/>
              <a:buChar char="•"/>
            </a:pPr>
            <a:r>
              <a:rPr lang="en-US" sz="1600" dirty="0">
                <a:solidFill>
                  <a:srgbClr val="1E293B"/>
                </a:solidFill>
                <a:latin typeface="Arial" pitchFamily="34" charset="0"/>
                <a:ea typeface="Arial" pitchFamily="34" charset="-122"/>
                <a:cs typeface="Arial" pitchFamily="34" charset="-120"/>
              </a:rPr>
              <a:t>Industry forecasts now point to price stability or modest changes through 2026-2030 as supply normalizes, rather than continued high single-digit annual growth.</a:t>
            </a:r>
            <a:endParaRPr lang="en-US" sz="1600" dirty="0"/>
          </a:p>
          <a:p>
            <a:pPr marL="548640" indent="-548640">
              <a:spcAft>
                <a:spcPts val="960"/>
              </a:spcAft>
              <a:buSzPct val="100000"/>
              <a:buChar char="•"/>
            </a:pPr>
            <a:r>
              <a:rPr lang="en-US" sz="1600" dirty="0">
                <a:solidFill>
                  <a:srgbClr val="1E293B"/>
                </a:solidFill>
                <a:latin typeface="Arial" pitchFamily="34" charset="0"/>
                <a:ea typeface="Arial" pitchFamily="34" charset="-122"/>
                <a:cs typeface="Arial" pitchFamily="34" charset="-120"/>
              </a:rPr>
              <a:t>Used car leasing reduces monthly payments by $100-$200 on average vs. traditional financing, typically requires lower down payments, and protects customers from significant depreciation risk—making it a powerful affordability solution in the current environment.</a:t>
            </a:r>
            <a:endParaRPr lang="en-US" sz="1600" dirty="0"/>
          </a:p>
        </p:txBody>
      </p:sp>
      <p:sp>
        <p:nvSpPr>
          <p:cNvPr id="6" name="Text 5">
            <a:extLst>
              <a:ext uri="{FF2B5EF4-FFF2-40B4-BE49-F238E27FC236}">
                <a16:creationId xmlns:a16="http://schemas.microsoft.com/office/drawing/2014/main" id="{1C4EBD85-2333-0F8F-F454-47218CC5D64E}"/>
              </a:ext>
            </a:extLst>
          </p:cNvPr>
          <p:cNvSpPr/>
          <p:nvPr/>
        </p:nvSpPr>
        <p:spPr>
          <a:xfrm>
            <a:off x="7782777" y="1185470"/>
            <a:ext cx="6437376" cy="512064"/>
          </a:xfrm>
          <a:prstGeom prst="rect">
            <a:avLst/>
          </a:prstGeom>
          <a:noFill/>
          <a:ln/>
        </p:spPr>
        <p:txBody>
          <a:bodyPr wrap="square" lIns="0" tIns="0" rIns="0" bIns="0" rtlCol="0" anchor="ctr"/>
          <a:lstStyle/>
          <a:p>
            <a:r>
              <a:rPr lang="en-US" sz="1920" b="1" dirty="0">
                <a:solidFill>
                  <a:srgbClr val="003366"/>
                </a:solidFill>
                <a:latin typeface="Arial" pitchFamily="34" charset="0"/>
                <a:ea typeface="Arial" pitchFamily="34" charset="-122"/>
                <a:cs typeface="Arial" pitchFamily="34" charset="-120"/>
              </a:rPr>
              <a:t>Average Auto Loan Rates - Prime</a:t>
            </a:r>
            <a:endParaRPr lang="en-US" sz="1920" dirty="0"/>
          </a:p>
        </p:txBody>
      </p:sp>
      <p:graphicFrame>
        <p:nvGraphicFramePr>
          <p:cNvPr id="15" name="Chart 0">
            <a:extLst>
              <a:ext uri="{FF2B5EF4-FFF2-40B4-BE49-F238E27FC236}">
                <a16:creationId xmlns:a16="http://schemas.microsoft.com/office/drawing/2014/main" id="{655782A1-758D-C100-F947-4CC29292CD2D}"/>
              </a:ext>
            </a:extLst>
          </p:cNvPr>
          <p:cNvGraphicFramePr/>
          <p:nvPr>
            <p:extLst>
              <p:ext uri="{D42A27DB-BD31-4B8C-83A1-F6EECF244321}">
                <p14:modId xmlns:p14="http://schemas.microsoft.com/office/powerpoint/2010/main" val="1419541359"/>
              </p:ext>
            </p:extLst>
          </p:nvPr>
        </p:nvGraphicFramePr>
        <p:xfrm>
          <a:off x="7754112" y="1722501"/>
          <a:ext cx="6437376" cy="2779776"/>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6">
            <a:extLst>
              <a:ext uri="{FF2B5EF4-FFF2-40B4-BE49-F238E27FC236}">
                <a16:creationId xmlns:a16="http://schemas.microsoft.com/office/drawing/2014/main" id="{A61C497B-CD61-F9DF-2CAB-CBBAFBDBF5EB}"/>
              </a:ext>
            </a:extLst>
          </p:cNvPr>
          <p:cNvSpPr/>
          <p:nvPr/>
        </p:nvSpPr>
        <p:spPr>
          <a:xfrm>
            <a:off x="7754112" y="4462272"/>
            <a:ext cx="6437376" cy="292608"/>
          </a:xfrm>
          <a:prstGeom prst="rect">
            <a:avLst/>
          </a:prstGeom>
          <a:noFill/>
          <a:ln/>
        </p:spPr>
        <p:txBody>
          <a:bodyPr wrap="square" lIns="0" tIns="0" rIns="0" bIns="0" rtlCol="0" anchor="ctr"/>
          <a:lstStyle/>
          <a:p>
            <a:r>
              <a:rPr lang="en-US" sz="1120" i="1" dirty="0">
                <a:solidFill>
                  <a:srgbClr val="64748B"/>
                </a:solidFill>
                <a:latin typeface="Arial" pitchFamily="34" charset="0"/>
                <a:ea typeface="Arial" pitchFamily="34" charset="-122"/>
                <a:cs typeface="Arial" pitchFamily="34" charset="-120"/>
              </a:rPr>
              <a:t>Source: Bankrate, Experian Q4 2025 / mid-2026 data; *2026 est./current</a:t>
            </a:r>
            <a:endParaRPr lang="en-US" sz="1120" dirty="0"/>
          </a:p>
        </p:txBody>
      </p:sp>
      <p:sp>
        <p:nvSpPr>
          <p:cNvPr id="17" name="Text 7">
            <a:extLst>
              <a:ext uri="{FF2B5EF4-FFF2-40B4-BE49-F238E27FC236}">
                <a16:creationId xmlns:a16="http://schemas.microsoft.com/office/drawing/2014/main" id="{A9A7D886-67E1-CED6-7363-0DD9AD0809B3}"/>
              </a:ext>
            </a:extLst>
          </p:cNvPr>
          <p:cNvSpPr/>
          <p:nvPr/>
        </p:nvSpPr>
        <p:spPr>
          <a:xfrm>
            <a:off x="7754112" y="4894163"/>
            <a:ext cx="3072384" cy="438912"/>
          </a:xfrm>
          <a:prstGeom prst="rect">
            <a:avLst/>
          </a:prstGeom>
          <a:noFill/>
          <a:ln/>
        </p:spPr>
        <p:txBody>
          <a:bodyPr wrap="square" lIns="0" tIns="0" rIns="0" bIns="0" rtlCol="0" anchor="ctr"/>
          <a:lstStyle/>
          <a:p>
            <a:pPr algn="ctr"/>
            <a:r>
              <a:rPr lang="en-US" sz="1440" b="1" dirty="0">
                <a:solidFill>
                  <a:srgbClr val="003366"/>
                </a:solidFill>
                <a:latin typeface="Arial" pitchFamily="34" charset="0"/>
                <a:ea typeface="Arial" pitchFamily="34" charset="-122"/>
                <a:cs typeface="Arial" pitchFamily="34" charset="-120"/>
              </a:rPr>
              <a:t>Avg Price New (ATP $ Thousands)</a:t>
            </a:r>
            <a:endParaRPr lang="en-US" sz="1440" dirty="0"/>
          </a:p>
        </p:txBody>
      </p:sp>
      <p:graphicFrame>
        <p:nvGraphicFramePr>
          <p:cNvPr id="18" name="Chart 1">
            <a:extLst>
              <a:ext uri="{FF2B5EF4-FFF2-40B4-BE49-F238E27FC236}">
                <a16:creationId xmlns:a16="http://schemas.microsoft.com/office/drawing/2014/main" id="{AEE68C08-5C09-E0C2-756F-D9370B7D83B2}"/>
              </a:ext>
            </a:extLst>
          </p:cNvPr>
          <p:cNvGraphicFramePr/>
          <p:nvPr>
            <p:extLst>
              <p:ext uri="{D42A27DB-BD31-4B8C-83A1-F6EECF244321}">
                <p14:modId xmlns:p14="http://schemas.microsoft.com/office/powerpoint/2010/main" val="4073927756"/>
              </p:ext>
            </p:extLst>
          </p:nvPr>
        </p:nvGraphicFramePr>
        <p:xfrm>
          <a:off x="7782777" y="5327850"/>
          <a:ext cx="3072384" cy="1975104"/>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 8">
            <a:extLst>
              <a:ext uri="{FF2B5EF4-FFF2-40B4-BE49-F238E27FC236}">
                <a16:creationId xmlns:a16="http://schemas.microsoft.com/office/drawing/2014/main" id="{3B41FAAF-561C-D9E7-4A1F-6DBA40EF3F96}"/>
              </a:ext>
            </a:extLst>
          </p:cNvPr>
          <p:cNvSpPr/>
          <p:nvPr/>
        </p:nvSpPr>
        <p:spPr>
          <a:xfrm>
            <a:off x="11147769" y="4925345"/>
            <a:ext cx="3072384" cy="438912"/>
          </a:xfrm>
          <a:prstGeom prst="rect">
            <a:avLst/>
          </a:prstGeom>
          <a:noFill/>
          <a:ln/>
        </p:spPr>
        <p:txBody>
          <a:bodyPr wrap="square" lIns="0" tIns="0" rIns="0" bIns="0" rtlCol="0" anchor="ctr"/>
          <a:lstStyle/>
          <a:p>
            <a:pPr algn="ctr"/>
            <a:r>
              <a:rPr lang="en-US" sz="1440" b="1" dirty="0">
                <a:solidFill>
                  <a:srgbClr val="003366"/>
                </a:solidFill>
                <a:latin typeface="Arial" pitchFamily="34" charset="0"/>
                <a:ea typeface="Arial" pitchFamily="34" charset="-122"/>
                <a:cs typeface="Arial" pitchFamily="34" charset="-120"/>
              </a:rPr>
              <a:t>Avg Price Used ($ Thousands)</a:t>
            </a:r>
            <a:endParaRPr lang="en-US" sz="1440" dirty="0"/>
          </a:p>
        </p:txBody>
      </p:sp>
      <p:graphicFrame>
        <p:nvGraphicFramePr>
          <p:cNvPr id="20" name="Chart 2">
            <a:extLst>
              <a:ext uri="{FF2B5EF4-FFF2-40B4-BE49-F238E27FC236}">
                <a16:creationId xmlns:a16="http://schemas.microsoft.com/office/drawing/2014/main" id="{FABF86AA-4C50-8AC7-B0E8-D0C3D92EDD96}"/>
              </a:ext>
            </a:extLst>
          </p:cNvPr>
          <p:cNvGraphicFramePr/>
          <p:nvPr>
            <p:extLst>
              <p:ext uri="{D42A27DB-BD31-4B8C-83A1-F6EECF244321}">
                <p14:modId xmlns:p14="http://schemas.microsoft.com/office/powerpoint/2010/main" val="3169733759"/>
              </p:ext>
            </p:extLst>
          </p:nvPr>
        </p:nvGraphicFramePr>
        <p:xfrm>
          <a:off x="11119104" y="5376672"/>
          <a:ext cx="3072384" cy="1975104"/>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 9">
            <a:extLst>
              <a:ext uri="{FF2B5EF4-FFF2-40B4-BE49-F238E27FC236}">
                <a16:creationId xmlns:a16="http://schemas.microsoft.com/office/drawing/2014/main" id="{BB53B4B4-FC62-BCAD-E29E-B148E817AB4C}"/>
              </a:ext>
            </a:extLst>
          </p:cNvPr>
          <p:cNvSpPr/>
          <p:nvPr/>
        </p:nvSpPr>
        <p:spPr>
          <a:xfrm>
            <a:off x="731520" y="7372761"/>
            <a:ext cx="10241280" cy="365760"/>
          </a:xfrm>
          <a:prstGeom prst="rect">
            <a:avLst/>
          </a:prstGeom>
          <a:noFill/>
          <a:ln/>
        </p:spPr>
        <p:txBody>
          <a:bodyPr wrap="square" lIns="0" tIns="0" rIns="0" bIns="0" rtlCol="0" anchor="ctr"/>
          <a:lstStyle/>
          <a:p>
            <a:r>
              <a:rPr lang="en-US" sz="1120" i="1" dirty="0">
                <a:solidFill>
                  <a:srgbClr val="64748B"/>
                </a:solidFill>
                <a:latin typeface="Arial" pitchFamily="34" charset="0"/>
                <a:ea typeface="Arial" pitchFamily="34" charset="-122"/>
                <a:cs typeface="Arial" pitchFamily="34" charset="-120"/>
              </a:rPr>
              <a:t>Sources: Bankrate, Cox Automotive / Kelley Blue Book, Edmunds, Experian, NADA. Data as of mid-2026. Prices are approximate average transaction prices (ATP).</a:t>
            </a:r>
            <a:endParaRPr lang="en-US" sz="1120" dirty="0"/>
          </a:p>
        </p:txBody>
      </p:sp>
    </p:spTree>
    <p:extLst>
      <p:ext uri="{BB962C8B-B14F-4D97-AF65-F5344CB8AC3E}">
        <p14:creationId xmlns:p14="http://schemas.microsoft.com/office/powerpoint/2010/main" val="2594265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11A1A-2572-D5D7-D427-18464FFBF3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8FF64B-AD0F-2C39-4102-327F967EF397}"/>
              </a:ext>
            </a:extLst>
          </p:cNvPr>
          <p:cNvSpPr txBox="1">
            <a:spLocks noGrp="1"/>
          </p:cNvSpPr>
          <p:nvPr>
            <p:ph type="title" idx="4294967295"/>
          </p:nvPr>
        </p:nvSpPr>
        <p:spPr>
          <a:xfrm>
            <a:off x="818242" y="558807"/>
            <a:ext cx="8870315" cy="513715"/>
          </a:xfrm>
          <a:prstGeom prst="rect">
            <a:avLst/>
          </a:prstGeom>
        </p:spPr>
        <p:txBody>
          <a:bodyPr vert="horz" wrap="square" lIns="0" tIns="12700" rIns="0" bIns="0" rtlCol="0">
            <a:spAutoFit/>
          </a:bodyPr>
          <a:lstStyle/>
          <a:p>
            <a:pPr marL="12700">
              <a:spcBef>
                <a:spcPts val="100"/>
              </a:spcBef>
            </a:pPr>
            <a:r>
              <a:rPr sz="3200" b="1" spc="-30" dirty="0">
                <a:solidFill>
                  <a:srgbClr val="204471"/>
                </a:solidFill>
                <a:latin typeface="Arial"/>
                <a:cs typeface="Arial"/>
              </a:rPr>
              <a:t>Competitive Landscape</a:t>
            </a:r>
          </a:p>
        </p:txBody>
      </p:sp>
      <p:sp>
        <p:nvSpPr>
          <p:cNvPr id="24" name="object 5">
            <a:extLst>
              <a:ext uri="{FF2B5EF4-FFF2-40B4-BE49-F238E27FC236}">
                <a16:creationId xmlns:a16="http://schemas.microsoft.com/office/drawing/2014/main" id="{E22B230F-A80A-DEF3-134A-39480D56E7D4}"/>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14" name="Footer Placeholder 2">
            <a:extLst>
              <a:ext uri="{FF2B5EF4-FFF2-40B4-BE49-F238E27FC236}">
                <a16:creationId xmlns:a16="http://schemas.microsoft.com/office/drawing/2014/main" id="{1A08BB3D-5C5B-B8C1-AAEA-E9B5BF8F9978}"/>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13</a:t>
            </a:r>
          </a:p>
        </p:txBody>
      </p:sp>
      <p:pic>
        <p:nvPicPr>
          <p:cNvPr id="19" name="Picture 18">
            <a:extLst>
              <a:ext uri="{FF2B5EF4-FFF2-40B4-BE49-F238E27FC236}">
                <a16:creationId xmlns:a16="http://schemas.microsoft.com/office/drawing/2014/main" id="{818CCD51-E289-E860-0689-1E2120B6E5F6}"/>
              </a:ext>
            </a:extLst>
          </p:cNvPr>
          <p:cNvPicPr>
            <a:picLocks noChangeAspect="1"/>
          </p:cNvPicPr>
          <p:nvPr/>
        </p:nvPicPr>
        <p:blipFill>
          <a:blip r:embed="rId2"/>
          <a:stretch>
            <a:fillRect/>
          </a:stretch>
        </p:blipFill>
        <p:spPr>
          <a:xfrm>
            <a:off x="12114165" y="282219"/>
            <a:ext cx="1866248" cy="513715"/>
          </a:xfrm>
          <a:prstGeom prst="rect">
            <a:avLst/>
          </a:prstGeom>
        </p:spPr>
      </p:pic>
      <p:sp>
        <p:nvSpPr>
          <p:cNvPr id="23" name="TextBox 22">
            <a:extLst>
              <a:ext uri="{FF2B5EF4-FFF2-40B4-BE49-F238E27FC236}">
                <a16:creationId xmlns:a16="http://schemas.microsoft.com/office/drawing/2014/main" id="{C37AE1F6-EAE5-7885-5796-15ADF68A0A06}"/>
              </a:ext>
            </a:extLst>
          </p:cNvPr>
          <p:cNvSpPr txBox="1"/>
          <p:nvPr/>
        </p:nvSpPr>
        <p:spPr>
          <a:xfrm>
            <a:off x="749998" y="1175867"/>
            <a:ext cx="13230415" cy="338554"/>
          </a:xfrm>
          <a:prstGeom prst="rect">
            <a:avLst/>
          </a:prstGeom>
          <a:noFill/>
        </p:spPr>
        <p:txBody>
          <a:bodyPr wrap="square" rtlCol="0">
            <a:spAutoFit/>
          </a:bodyPr>
          <a:lstStyle/>
          <a:p>
            <a:pPr marL="12700" marR="629285" algn="l">
              <a:lnSpc>
                <a:spcPct val="100000"/>
              </a:lnSpc>
              <a:spcBef>
                <a:spcPts val="1800"/>
              </a:spcBef>
              <a:buSzPct val="93750"/>
              <a:tabLst>
                <a:tab pos="299085" algn="l"/>
              </a:tabLst>
            </a:pPr>
            <a:r>
              <a:rPr lang="en-US" sz="1600" dirty="0"/>
              <a:t>A</a:t>
            </a:r>
            <a:r>
              <a:rPr lang="en-US" sz="1600" spc="-12" dirty="0">
                <a:solidFill>
                  <a:schemeClr val="tx1"/>
                </a:solidFill>
                <a:latin typeface="Arial"/>
                <a:cs typeface="Arial"/>
              </a:rPr>
              <a:t>meriTrust’s </a:t>
            </a:r>
            <a:r>
              <a:rPr lang="en-US" sz="1600" spc="-6" dirty="0">
                <a:solidFill>
                  <a:schemeClr val="tx1"/>
                </a:solidFill>
                <a:latin typeface="Arial"/>
                <a:cs typeface="Arial"/>
              </a:rPr>
              <a:t>flexible automotive leasing platform </a:t>
            </a:r>
            <a:r>
              <a:rPr lang="en-US" sz="1600" spc="-12" dirty="0">
                <a:solidFill>
                  <a:schemeClr val="tx1"/>
                </a:solidFill>
                <a:latin typeface="Arial"/>
                <a:cs typeface="Arial"/>
              </a:rPr>
              <a:t>allows </a:t>
            </a:r>
            <a:r>
              <a:rPr lang="en-US" sz="1600" dirty="0">
                <a:solidFill>
                  <a:schemeClr val="tx1"/>
                </a:solidFill>
                <a:latin typeface="Arial"/>
                <a:cs typeface="Arial"/>
              </a:rPr>
              <a:t>the </a:t>
            </a:r>
            <a:r>
              <a:rPr lang="en-US" sz="1600" spc="-6" dirty="0">
                <a:solidFill>
                  <a:schemeClr val="tx1"/>
                </a:solidFill>
                <a:latin typeface="Arial"/>
                <a:cs typeface="Arial"/>
              </a:rPr>
              <a:t>Company </a:t>
            </a:r>
            <a:r>
              <a:rPr lang="en-US" sz="1600" dirty="0">
                <a:solidFill>
                  <a:schemeClr val="tx1"/>
                </a:solidFill>
                <a:latin typeface="Arial"/>
                <a:cs typeface="Arial"/>
              </a:rPr>
              <a:t>to </a:t>
            </a:r>
            <a:r>
              <a:rPr lang="en-US" sz="1600" spc="-12" dirty="0">
                <a:solidFill>
                  <a:schemeClr val="tx1"/>
                </a:solidFill>
                <a:latin typeface="Arial"/>
                <a:cs typeface="Arial"/>
              </a:rPr>
              <a:t>analyze </a:t>
            </a:r>
            <a:r>
              <a:rPr lang="en-US" sz="1600" dirty="0">
                <a:solidFill>
                  <a:schemeClr val="tx1"/>
                </a:solidFill>
                <a:latin typeface="Arial"/>
                <a:cs typeface="Arial"/>
              </a:rPr>
              <a:t>a </a:t>
            </a:r>
            <a:r>
              <a:rPr lang="en-US" sz="1600" spc="-6" dirty="0">
                <a:solidFill>
                  <a:schemeClr val="tx1"/>
                </a:solidFill>
                <a:latin typeface="Arial"/>
                <a:cs typeface="Arial"/>
              </a:rPr>
              <a:t>broader </a:t>
            </a:r>
            <a:r>
              <a:rPr lang="en-US" sz="1600" dirty="0">
                <a:solidFill>
                  <a:schemeClr val="tx1"/>
                </a:solidFill>
                <a:latin typeface="Arial"/>
                <a:cs typeface="Arial"/>
              </a:rPr>
              <a:t>spectrum </a:t>
            </a:r>
            <a:r>
              <a:rPr lang="en-US" sz="1600" spc="-6" dirty="0">
                <a:solidFill>
                  <a:schemeClr val="tx1"/>
                </a:solidFill>
                <a:latin typeface="Arial"/>
                <a:cs typeface="Arial"/>
              </a:rPr>
              <a:t>of lessees </a:t>
            </a:r>
            <a:r>
              <a:rPr lang="en-US" sz="1600" dirty="0">
                <a:solidFill>
                  <a:schemeClr val="tx1"/>
                </a:solidFill>
                <a:latin typeface="Arial"/>
                <a:cs typeface="Arial"/>
              </a:rPr>
              <a:t>compared to</a:t>
            </a:r>
            <a:r>
              <a:rPr lang="en-US" sz="1600" spc="12" dirty="0">
                <a:solidFill>
                  <a:schemeClr val="tx1"/>
                </a:solidFill>
                <a:latin typeface="Arial"/>
                <a:cs typeface="Arial"/>
              </a:rPr>
              <a:t> </a:t>
            </a:r>
            <a:r>
              <a:rPr lang="en-US" sz="1600" dirty="0">
                <a:solidFill>
                  <a:schemeClr val="tx1"/>
                </a:solidFill>
                <a:latin typeface="Arial"/>
                <a:cs typeface="Arial"/>
              </a:rPr>
              <a:t>competitors.</a:t>
            </a:r>
            <a:endParaRPr lang="en-US" sz="1600" dirty="0">
              <a:latin typeface="Arial"/>
              <a:cs typeface="Arial"/>
            </a:endParaRPr>
          </a:p>
        </p:txBody>
      </p:sp>
      <p:graphicFrame>
        <p:nvGraphicFramePr>
          <p:cNvPr id="38" name="Table 37">
            <a:extLst>
              <a:ext uri="{FF2B5EF4-FFF2-40B4-BE49-F238E27FC236}">
                <a16:creationId xmlns:a16="http://schemas.microsoft.com/office/drawing/2014/main" id="{0E32D0C6-1194-CB08-5C0A-981DA0255FD6}"/>
              </a:ext>
            </a:extLst>
          </p:cNvPr>
          <p:cNvGraphicFramePr>
            <a:graphicFrameLocks noGrp="1"/>
          </p:cNvGraphicFramePr>
          <p:nvPr>
            <p:extLst>
              <p:ext uri="{D42A27DB-BD31-4B8C-83A1-F6EECF244321}">
                <p14:modId xmlns:p14="http://schemas.microsoft.com/office/powerpoint/2010/main" val="990568673"/>
              </p:ext>
            </p:extLst>
          </p:nvPr>
        </p:nvGraphicFramePr>
        <p:xfrm>
          <a:off x="2124266" y="1670537"/>
          <a:ext cx="9753600" cy="4295288"/>
        </p:xfrm>
        <a:graphic>
          <a:graphicData uri="http://schemas.openxmlformats.org/drawingml/2006/table">
            <a:tbl>
              <a:tblPr firstRow="1" bandRow="1">
                <a:tableStyleId>{5940675A-B579-460E-94D1-54222C63F5DA}</a:tableStyleId>
              </a:tblPr>
              <a:tblGrid>
                <a:gridCol w="1950720">
                  <a:extLst>
                    <a:ext uri="{9D8B030D-6E8A-4147-A177-3AD203B41FA5}">
                      <a16:colId xmlns:a16="http://schemas.microsoft.com/office/drawing/2014/main" val="1588872186"/>
                    </a:ext>
                  </a:extLst>
                </a:gridCol>
                <a:gridCol w="1950720">
                  <a:extLst>
                    <a:ext uri="{9D8B030D-6E8A-4147-A177-3AD203B41FA5}">
                      <a16:colId xmlns:a16="http://schemas.microsoft.com/office/drawing/2014/main" val="272650959"/>
                    </a:ext>
                  </a:extLst>
                </a:gridCol>
                <a:gridCol w="1950720">
                  <a:extLst>
                    <a:ext uri="{9D8B030D-6E8A-4147-A177-3AD203B41FA5}">
                      <a16:colId xmlns:a16="http://schemas.microsoft.com/office/drawing/2014/main" val="1456551434"/>
                    </a:ext>
                  </a:extLst>
                </a:gridCol>
                <a:gridCol w="1950720">
                  <a:extLst>
                    <a:ext uri="{9D8B030D-6E8A-4147-A177-3AD203B41FA5}">
                      <a16:colId xmlns:a16="http://schemas.microsoft.com/office/drawing/2014/main" val="793818073"/>
                    </a:ext>
                  </a:extLst>
                </a:gridCol>
                <a:gridCol w="1950720">
                  <a:extLst>
                    <a:ext uri="{9D8B030D-6E8A-4147-A177-3AD203B41FA5}">
                      <a16:colId xmlns:a16="http://schemas.microsoft.com/office/drawing/2014/main" val="276890214"/>
                    </a:ext>
                  </a:extLst>
                </a:gridCol>
              </a:tblGrid>
              <a:tr h="646523">
                <a:tc>
                  <a:txBody>
                    <a:bodyPr/>
                    <a:lstStyle/>
                    <a:p>
                      <a:pPr algn="ctr"/>
                      <a:r>
                        <a:rPr lang="en-US" sz="1600" dirty="0">
                          <a:solidFill>
                            <a:schemeClr val="tx2"/>
                          </a:solidFill>
                          <a:latin typeface="Arial" panose="020B0604020202020204" pitchFamily="34" charset="0"/>
                          <a:cs typeface="Arial" panose="020B0604020202020204" pitchFamily="34" charset="0"/>
                        </a:rPr>
                        <a:t>Company</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rgbClr val="E6E6E6"/>
                    </a:solidFill>
                  </a:tcPr>
                </a:tc>
                <a:tc>
                  <a:txBody>
                    <a:bodyPr/>
                    <a:lstStyle/>
                    <a:p>
                      <a:pPr algn="ctr"/>
                      <a:r>
                        <a:rPr lang="en-US" sz="1600" dirty="0">
                          <a:solidFill>
                            <a:schemeClr val="tx2"/>
                          </a:solidFill>
                          <a:latin typeface="Arial" panose="020B0604020202020204" pitchFamily="34" charset="0"/>
                          <a:cs typeface="Arial" panose="020B0604020202020204" pitchFamily="34" charset="0"/>
                        </a:rPr>
                        <a:t>Technology</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rgbClr val="E6E6E6"/>
                    </a:solidFill>
                  </a:tcPr>
                </a:tc>
                <a:tc>
                  <a:txBody>
                    <a:bodyPr/>
                    <a:lstStyle/>
                    <a:p>
                      <a:pPr algn="ctr"/>
                      <a:r>
                        <a:rPr lang="en-US" sz="1600" dirty="0">
                          <a:solidFill>
                            <a:schemeClr val="tx2"/>
                          </a:solidFill>
                          <a:latin typeface="Arial" panose="020B0604020202020204" pitchFamily="34" charset="0"/>
                          <a:cs typeface="Arial" panose="020B0604020202020204" pitchFamily="34" charset="0"/>
                        </a:rPr>
                        <a:t>Used Car Lease Capabilities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rgbClr val="E6E6E6"/>
                    </a:solidFill>
                  </a:tcPr>
                </a:tc>
                <a:tc>
                  <a:txBody>
                    <a:bodyPr/>
                    <a:lstStyle/>
                    <a:p>
                      <a:pPr algn="ctr"/>
                      <a:r>
                        <a:rPr lang="en-US" sz="1600" dirty="0">
                          <a:solidFill>
                            <a:schemeClr val="tx2"/>
                          </a:solidFill>
                          <a:latin typeface="Arial" panose="020B0604020202020204" pitchFamily="34" charset="0"/>
                          <a:cs typeface="Arial" panose="020B0604020202020204" pitchFamily="34" charset="0"/>
                        </a:rPr>
                        <a:t>Customer Experience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rgbClr val="E6E6E6"/>
                    </a:solidFill>
                  </a:tcPr>
                </a:tc>
                <a:tc>
                  <a:txBody>
                    <a:bodyPr/>
                    <a:lstStyle/>
                    <a:p>
                      <a:pPr algn="ctr"/>
                      <a:r>
                        <a:rPr lang="en-US" sz="1600" dirty="0">
                          <a:solidFill>
                            <a:schemeClr val="tx2"/>
                          </a:solidFill>
                          <a:latin typeface="Arial" panose="020B0604020202020204" pitchFamily="34" charset="0"/>
                          <a:cs typeface="Arial" panose="020B0604020202020204" pitchFamily="34" charset="0"/>
                        </a:rPr>
                        <a:t>Value Chain Capture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28575" cap="flat" cmpd="sng" algn="ctr">
                      <a:solidFill>
                        <a:schemeClr val="accent1"/>
                      </a:solidFill>
                      <a:prstDash val="solid"/>
                      <a:round/>
                      <a:headEnd type="none" w="med" len="med"/>
                      <a:tailEnd type="none" w="med" len="med"/>
                    </a:lnB>
                    <a:solidFill>
                      <a:srgbClr val="E6E6E6"/>
                    </a:solidFill>
                  </a:tcPr>
                </a:tc>
                <a:extLst>
                  <a:ext uri="{0D108BD9-81ED-4DB2-BD59-A6C34878D82A}">
                    <a16:rowId xmlns:a16="http://schemas.microsoft.com/office/drawing/2014/main" val="104835576"/>
                  </a:ext>
                </a:extLst>
              </a:tr>
              <a:tr h="62476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dirty="0">
                        <a:solidFill>
                          <a:schemeClr val="tx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tc>
                  <a:txBody>
                    <a:bodyPr/>
                    <a:lstStyle/>
                    <a:p>
                      <a:pPr algn="ctr"/>
                      <a:endParaRPr lang="en-US"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95628171"/>
                  </a:ext>
                </a:extLst>
              </a:tr>
              <a:tr h="50400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ea typeface="+mn-ea"/>
                          <a:cs typeface="Arial" panose="020B0604020202020204" pitchFamily="34" charset="0"/>
                        </a:rPr>
                        <a:t>Small Banks / CU</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Lacking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Lacking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Lacking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N/A</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34503976"/>
                  </a:ext>
                </a:extLst>
              </a:tr>
              <a:tr h="504000">
                <a:tc>
                  <a:txBody>
                    <a:bodyPr/>
                    <a:lstStyle/>
                    <a:p>
                      <a:pPr algn="ctr"/>
                      <a:r>
                        <a:rPr lang="en-US" sz="1200" dirty="0">
                          <a:latin typeface="Arial" panose="020B0604020202020204" pitchFamily="34" charset="0"/>
                          <a:cs typeface="Arial" panose="020B0604020202020204" pitchFamily="34" charset="0"/>
                        </a:rPr>
                        <a:t>CITI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C</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Lacking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Lacking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N/A</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484902700"/>
                  </a:ext>
                </a:extLst>
              </a:tr>
              <a:tr h="504000">
                <a:tc>
                  <a:txBody>
                    <a:bodyPr/>
                    <a:lstStyle/>
                    <a:p>
                      <a:pPr algn="ctr"/>
                      <a:r>
                        <a:rPr lang="en-US" sz="1200" dirty="0">
                          <a:latin typeface="Arial" panose="020B0604020202020204" pitchFamily="34" charset="0"/>
                          <a:cs typeface="Arial" panose="020B0604020202020204" pitchFamily="34" charset="0"/>
                        </a:rPr>
                        <a:t>U.S. Bank</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Lacking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Some Certified Pre-Owned</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Lacking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N/A</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3833676781"/>
                  </a:ext>
                </a:extLst>
              </a:tr>
              <a:tr h="504000">
                <a:tc>
                  <a:txBody>
                    <a:bodyPr/>
                    <a:lstStyle/>
                    <a:p>
                      <a:pPr algn="ctr"/>
                      <a:r>
                        <a:rPr lang="en-US" sz="1200" dirty="0">
                          <a:latin typeface="Arial" panose="020B0604020202020204" pitchFamily="34" charset="0"/>
                          <a:cs typeface="Arial" panose="020B0604020202020204" pitchFamily="34" charset="0"/>
                        </a:rPr>
                        <a:t>Ford Credit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N/A</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Certified Pre-Owned</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Lacking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c</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3996460768"/>
                  </a:ext>
                </a:extLst>
              </a:tr>
              <a:tr h="504000">
                <a:tc>
                  <a:txBody>
                    <a:bodyPr/>
                    <a:lstStyle/>
                    <a:p>
                      <a:pPr algn="ctr"/>
                      <a:r>
                        <a:rPr lang="en-US" sz="1200" dirty="0">
                          <a:latin typeface="Arial" panose="020B0604020202020204" pitchFamily="34" charset="0"/>
                          <a:cs typeface="Arial" panose="020B0604020202020204" pitchFamily="34" charset="0"/>
                        </a:rPr>
                        <a:t>Mercedes Benz Financial</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N/A</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Certified Pre-Owned</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c</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tc>
                  <a:txBody>
                    <a:bodyPr/>
                    <a:lstStyle/>
                    <a:p>
                      <a:pPr algn="ctr"/>
                      <a:r>
                        <a:rPr lang="en-US" sz="1200" dirty="0">
                          <a:latin typeface="Arial" panose="020B0604020202020204" pitchFamily="34" charset="0"/>
                          <a:cs typeface="Arial" panose="020B0604020202020204" pitchFamily="34" charset="0"/>
                        </a:rPr>
                        <a:t>C</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236301733"/>
                  </a:ext>
                </a:extLst>
              </a:tr>
              <a:tr h="504000">
                <a:tc>
                  <a:txBody>
                    <a:bodyPr/>
                    <a:lstStyle/>
                    <a:p>
                      <a:pPr algn="ctr"/>
                      <a:endParaRPr lang="en-US" sz="1200" dirty="0">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200" dirty="0">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200" dirty="0">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200" dirty="0">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tc>
                  <a:txBody>
                    <a:bodyPr/>
                    <a:lstStyle/>
                    <a:p>
                      <a:pPr algn="ctr"/>
                      <a:endParaRPr lang="en-US" sz="1200" dirty="0">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63849378"/>
                  </a:ext>
                </a:extLst>
              </a:tr>
            </a:tbl>
          </a:graphicData>
        </a:graphic>
      </p:graphicFrame>
      <p:pic>
        <p:nvPicPr>
          <p:cNvPr id="4" name="Picture 3">
            <a:extLst>
              <a:ext uri="{FF2B5EF4-FFF2-40B4-BE49-F238E27FC236}">
                <a16:creationId xmlns:a16="http://schemas.microsoft.com/office/drawing/2014/main" id="{00F19745-1744-4FA7-642A-DAC34E228F2A}"/>
              </a:ext>
            </a:extLst>
          </p:cNvPr>
          <p:cNvPicPr>
            <a:picLocks noChangeAspect="1"/>
          </p:cNvPicPr>
          <p:nvPr/>
        </p:nvPicPr>
        <p:blipFill>
          <a:blip r:embed="rId2"/>
          <a:stretch>
            <a:fillRect/>
          </a:stretch>
        </p:blipFill>
        <p:spPr>
          <a:xfrm>
            <a:off x="2485283" y="2456942"/>
            <a:ext cx="1123249" cy="309192"/>
          </a:xfrm>
          <a:prstGeom prst="rect">
            <a:avLst/>
          </a:prstGeom>
        </p:spPr>
      </p:pic>
      <p:pic>
        <p:nvPicPr>
          <p:cNvPr id="15" name="Picture 14" descr="A blue check mark on a black background&#10;&#10;Description automatically generated">
            <a:extLst>
              <a:ext uri="{FF2B5EF4-FFF2-40B4-BE49-F238E27FC236}">
                <a16:creationId xmlns:a16="http://schemas.microsoft.com/office/drawing/2014/main" id="{8A292C95-A366-A028-808B-B4738FDCC8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0827" y="2376395"/>
            <a:ext cx="415557" cy="394682"/>
          </a:xfrm>
          <a:prstGeom prst="rect">
            <a:avLst/>
          </a:prstGeom>
        </p:spPr>
      </p:pic>
      <p:pic>
        <p:nvPicPr>
          <p:cNvPr id="16" name="Picture 15" descr="A blue check mark on a black background&#10;&#10;Description automatically generated">
            <a:extLst>
              <a:ext uri="{FF2B5EF4-FFF2-40B4-BE49-F238E27FC236}">
                <a16:creationId xmlns:a16="http://schemas.microsoft.com/office/drawing/2014/main" id="{FC1B85AC-4479-C864-177A-892333D671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7887" y="2376395"/>
            <a:ext cx="415557" cy="394682"/>
          </a:xfrm>
          <a:prstGeom prst="rect">
            <a:avLst/>
          </a:prstGeom>
        </p:spPr>
      </p:pic>
      <p:pic>
        <p:nvPicPr>
          <p:cNvPr id="17" name="Picture 16" descr="A blue check mark on a black background&#10;&#10;Description automatically generated">
            <a:extLst>
              <a:ext uri="{FF2B5EF4-FFF2-40B4-BE49-F238E27FC236}">
                <a16:creationId xmlns:a16="http://schemas.microsoft.com/office/drawing/2014/main" id="{576B0842-2538-A4F5-E479-57FEA6FEF2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5061" y="2376395"/>
            <a:ext cx="415557" cy="394682"/>
          </a:xfrm>
          <a:prstGeom prst="rect">
            <a:avLst/>
          </a:prstGeom>
        </p:spPr>
      </p:pic>
      <p:pic>
        <p:nvPicPr>
          <p:cNvPr id="18" name="Picture 17" descr="A blue check mark on a black background&#10;&#10;Description automatically generated">
            <a:extLst>
              <a:ext uri="{FF2B5EF4-FFF2-40B4-BE49-F238E27FC236}">
                <a16:creationId xmlns:a16="http://schemas.microsoft.com/office/drawing/2014/main" id="{FC2A0CEB-0611-7B88-0DCC-CBACE904BE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178" y="2376395"/>
            <a:ext cx="415557" cy="394682"/>
          </a:xfrm>
          <a:prstGeom prst="rect">
            <a:avLst/>
          </a:prstGeom>
        </p:spPr>
      </p:pic>
      <p:sp>
        <p:nvSpPr>
          <p:cNvPr id="21" name="object 20">
            <a:extLst>
              <a:ext uri="{FF2B5EF4-FFF2-40B4-BE49-F238E27FC236}">
                <a16:creationId xmlns:a16="http://schemas.microsoft.com/office/drawing/2014/main" id="{E993ACCD-E143-6CB8-F95B-A1EDFF2F1E07}"/>
              </a:ext>
            </a:extLst>
          </p:cNvPr>
          <p:cNvSpPr/>
          <p:nvPr/>
        </p:nvSpPr>
        <p:spPr>
          <a:xfrm>
            <a:off x="4955701" y="3614784"/>
            <a:ext cx="245808" cy="194689"/>
          </a:xfrm>
          <a:prstGeom prst="rect">
            <a:avLst/>
          </a:prstGeom>
          <a:blipFill>
            <a:blip r:embed="rId4" cstate="print"/>
            <a:stretch>
              <a:fillRect/>
            </a:stretch>
          </a:blipFill>
        </p:spPr>
        <p:txBody>
          <a:bodyPr wrap="square" lIns="0" tIns="0" rIns="0" bIns="0" rtlCol="0"/>
          <a:lstStyle/>
          <a:p>
            <a:endParaRPr/>
          </a:p>
        </p:txBody>
      </p:sp>
      <p:sp>
        <p:nvSpPr>
          <p:cNvPr id="22" name="object 20">
            <a:extLst>
              <a:ext uri="{FF2B5EF4-FFF2-40B4-BE49-F238E27FC236}">
                <a16:creationId xmlns:a16="http://schemas.microsoft.com/office/drawing/2014/main" id="{C8CAA974-DE67-1231-1304-85EACA730B5F}"/>
              </a:ext>
            </a:extLst>
          </p:cNvPr>
          <p:cNvSpPr/>
          <p:nvPr/>
        </p:nvSpPr>
        <p:spPr>
          <a:xfrm>
            <a:off x="8859935" y="5124202"/>
            <a:ext cx="245808" cy="194689"/>
          </a:xfrm>
          <a:prstGeom prst="rect">
            <a:avLst/>
          </a:prstGeom>
          <a:blipFill>
            <a:blip r:embed="rId4" cstate="print"/>
            <a:stretch>
              <a:fillRect/>
            </a:stretch>
          </a:blipFill>
        </p:spPr>
        <p:txBody>
          <a:bodyPr wrap="square" lIns="0" tIns="0" rIns="0" bIns="0" rtlCol="0"/>
          <a:lstStyle/>
          <a:p>
            <a:endParaRPr/>
          </a:p>
        </p:txBody>
      </p:sp>
      <p:sp>
        <p:nvSpPr>
          <p:cNvPr id="25" name="object 20">
            <a:extLst>
              <a:ext uri="{FF2B5EF4-FFF2-40B4-BE49-F238E27FC236}">
                <a16:creationId xmlns:a16="http://schemas.microsoft.com/office/drawing/2014/main" id="{4A3DB188-E9D2-665B-3F4C-ACF746888DEE}"/>
              </a:ext>
            </a:extLst>
          </p:cNvPr>
          <p:cNvSpPr/>
          <p:nvPr/>
        </p:nvSpPr>
        <p:spPr>
          <a:xfrm>
            <a:off x="10812052" y="5119149"/>
            <a:ext cx="245808" cy="194689"/>
          </a:xfrm>
          <a:prstGeom prst="rect">
            <a:avLst/>
          </a:prstGeom>
          <a:blipFill>
            <a:blip r:embed="rId4" cstate="print"/>
            <a:stretch>
              <a:fillRect/>
            </a:stretch>
          </a:blipFill>
        </p:spPr>
        <p:txBody>
          <a:bodyPr wrap="square" lIns="0" tIns="0" rIns="0" bIns="0" rtlCol="0"/>
          <a:lstStyle/>
          <a:p>
            <a:endParaRPr/>
          </a:p>
        </p:txBody>
      </p:sp>
      <p:sp>
        <p:nvSpPr>
          <p:cNvPr id="28" name="object 20">
            <a:extLst>
              <a:ext uri="{FF2B5EF4-FFF2-40B4-BE49-F238E27FC236}">
                <a16:creationId xmlns:a16="http://schemas.microsoft.com/office/drawing/2014/main" id="{CC098295-8B41-C343-9EA4-74A7831C4C7D}"/>
              </a:ext>
            </a:extLst>
          </p:cNvPr>
          <p:cNvSpPr/>
          <p:nvPr/>
        </p:nvSpPr>
        <p:spPr>
          <a:xfrm>
            <a:off x="10812052" y="4593573"/>
            <a:ext cx="245808" cy="194689"/>
          </a:xfrm>
          <a:prstGeom prst="rect">
            <a:avLst/>
          </a:prstGeom>
          <a:blipFill>
            <a:blip r:embed="rId4" cstate="print"/>
            <a:stretch>
              <a:fillRect/>
            </a:stretch>
          </a:blipFill>
        </p:spPr>
        <p:txBody>
          <a:bodyPr wrap="square" lIns="0" tIns="0" rIns="0" bIns="0" rtlCol="0"/>
          <a:lstStyle/>
          <a:p>
            <a:endParaRPr/>
          </a:p>
        </p:txBody>
      </p:sp>
      <p:sp>
        <p:nvSpPr>
          <p:cNvPr id="34" name="object 5">
            <a:extLst>
              <a:ext uri="{FF2B5EF4-FFF2-40B4-BE49-F238E27FC236}">
                <a16:creationId xmlns:a16="http://schemas.microsoft.com/office/drawing/2014/main" id="{68E0329F-D8AA-FFAE-4960-74702280E71E}"/>
              </a:ext>
            </a:extLst>
          </p:cNvPr>
          <p:cNvSpPr txBox="1"/>
          <p:nvPr/>
        </p:nvSpPr>
        <p:spPr>
          <a:xfrm>
            <a:off x="2454080" y="5805831"/>
            <a:ext cx="9753599" cy="2274469"/>
          </a:xfrm>
          <a:prstGeom prst="rect">
            <a:avLst/>
          </a:prstGeom>
        </p:spPr>
        <p:txBody>
          <a:bodyPr vert="horz" wrap="square" lIns="0" tIns="15240" rIns="0" bIns="0" rtlCol="0">
            <a:spAutoFit/>
          </a:bodyPr>
          <a:lstStyle/>
          <a:p>
            <a:r>
              <a:rPr lang="en-US" sz="1400" b="1" dirty="0">
                <a:solidFill>
                  <a:schemeClr val="tx2"/>
                </a:solidFill>
                <a:latin typeface="Arial" panose="020B0604020202020204" pitchFamily="34" charset="0"/>
                <a:cs typeface="Arial" panose="020B0604020202020204" pitchFamily="34" charset="0"/>
              </a:rPr>
              <a:t>Technology</a:t>
            </a:r>
            <a:r>
              <a:rPr lang="en-US" sz="1400" dirty="0">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 AmeriTrust possesses market leading leasing technology.</a:t>
            </a:r>
          </a:p>
          <a:p>
            <a:r>
              <a:rPr lang="en-US" sz="12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p>
          <a:p>
            <a:r>
              <a:rPr sz="1400" b="1" dirty="0">
                <a:solidFill>
                  <a:schemeClr val="tx2"/>
                </a:solidFill>
                <a:latin typeface="Arial" panose="020B0604020202020204" pitchFamily="34" charset="0"/>
                <a:cs typeface="Arial" panose="020B0604020202020204" pitchFamily="34" charset="0"/>
              </a:rPr>
              <a:t>Used Car Lease Capabilities </a:t>
            </a:r>
            <a:r>
              <a:rPr sz="1400" dirty="0">
                <a:solidFill>
                  <a:schemeClr val="tx1"/>
                </a:solidFill>
                <a:latin typeface="Arial" panose="020B0604020202020204" pitchFamily="34" charset="0"/>
                <a:cs typeface="Arial" panose="020B0604020202020204" pitchFamily="34" charset="0"/>
              </a:rPr>
              <a:t>–</a:t>
            </a:r>
            <a:r>
              <a:rPr lang="en-US" sz="1400" dirty="0">
                <a:solidFill>
                  <a:schemeClr val="tx1"/>
                </a:solidFill>
                <a:latin typeface="Arial" panose="020B0604020202020204" pitchFamily="34" charset="0"/>
                <a:cs typeface="Arial" panose="020B0604020202020204" pitchFamily="34" charset="0"/>
              </a:rPr>
              <a:t> D</a:t>
            </a:r>
            <a:r>
              <a:rPr sz="1400" dirty="0">
                <a:solidFill>
                  <a:schemeClr val="tx1"/>
                </a:solidFill>
                <a:latin typeface="Arial" panose="020B0604020202020204" pitchFamily="34" charset="0"/>
                <a:cs typeface="Arial" panose="020B0604020202020204" pitchFamily="34" charset="0"/>
              </a:rPr>
              <a:t>eep used car leasing expertise, led by automotive finance veterans</a:t>
            </a:r>
            <a:r>
              <a:rPr lang="en-US" sz="1400" dirty="0">
                <a:solidFill>
                  <a:schemeClr val="tx1"/>
                </a:solidFill>
                <a:latin typeface="Arial" panose="020B0604020202020204" pitchFamily="34" charset="0"/>
                <a:cs typeface="Arial" panose="020B0604020202020204" pitchFamily="34" charset="0"/>
              </a:rPr>
              <a:t>.</a:t>
            </a:r>
            <a:endParaRPr sz="1400" dirty="0">
              <a:solidFill>
                <a:schemeClr val="tx1"/>
              </a:solidFill>
              <a:latin typeface="Arial" panose="020B0604020202020204" pitchFamily="34" charset="0"/>
              <a:cs typeface="Arial" panose="020B0604020202020204" pitchFamily="34" charset="0"/>
            </a:endParaRPr>
          </a:p>
          <a:p>
            <a:pPr marR="6096">
              <a:lnSpc>
                <a:spcPct val="120000"/>
              </a:lnSpc>
            </a:pPr>
            <a:r>
              <a:rPr lang="en-US" sz="1600" b="1" dirty="0">
                <a:latin typeface="Arial" panose="020B0604020202020204" pitchFamily="34" charset="0"/>
                <a:cs typeface="Arial" panose="020B0604020202020204" pitchFamily="34" charset="0"/>
              </a:rPr>
              <a:t> </a:t>
            </a:r>
          </a:p>
          <a:p>
            <a:pPr marR="6096">
              <a:lnSpc>
                <a:spcPct val="120000"/>
              </a:lnSpc>
            </a:pPr>
            <a:r>
              <a:rPr sz="1400" b="1" dirty="0">
                <a:solidFill>
                  <a:schemeClr val="tx2"/>
                </a:solidFill>
                <a:latin typeface="Arial" panose="020B0604020202020204" pitchFamily="34" charset="0"/>
                <a:cs typeface="Arial" panose="020B0604020202020204" pitchFamily="34" charset="0"/>
              </a:rPr>
              <a:t>Customer Experience </a:t>
            </a:r>
            <a:r>
              <a:rPr sz="1400" dirty="0">
                <a:solidFill>
                  <a:schemeClr val="tx1"/>
                </a:solidFill>
                <a:latin typeface="Arial" panose="020B0604020202020204" pitchFamily="34" charset="0"/>
                <a:cs typeface="Arial" panose="020B0604020202020204" pitchFamily="34" charset="0"/>
              </a:rPr>
              <a:t>– The Company’s platform dramatically improves leasing efficiency for dealers and has  received outstanding reviews from its customers</a:t>
            </a:r>
            <a:r>
              <a:rPr lang="en-US" sz="1400" dirty="0">
                <a:solidFill>
                  <a:schemeClr val="tx1"/>
                </a:solidFill>
                <a:latin typeface="Arial" panose="020B0604020202020204" pitchFamily="34" charset="0"/>
                <a:cs typeface="Arial" panose="020B0604020202020204" pitchFamily="34" charset="0"/>
              </a:rPr>
              <a:t>.</a:t>
            </a:r>
          </a:p>
          <a:p>
            <a:pPr marR="6096">
              <a:lnSpc>
                <a:spcPct val="120000"/>
              </a:lnSpc>
            </a:pPr>
            <a:r>
              <a:rPr lang="en-US" sz="1600" b="1" dirty="0">
                <a:latin typeface="Arial" panose="020B0604020202020204" pitchFamily="34" charset="0"/>
                <a:cs typeface="Arial" panose="020B0604020202020204" pitchFamily="34" charset="0"/>
              </a:rPr>
              <a:t> </a:t>
            </a:r>
          </a:p>
          <a:p>
            <a:pPr marR="6096">
              <a:lnSpc>
                <a:spcPct val="120000"/>
              </a:lnSpc>
            </a:pPr>
            <a:r>
              <a:rPr sz="1400" b="1" dirty="0">
                <a:solidFill>
                  <a:schemeClr val="tx2"/>
                </a:solidFill>
                <a:latin typeface="Arial" panose="020B0604020202020204" pitchFamily="34" charset="0"/>
                <a:cs typeface="Arial" panose="020B0604020202020204" pitchFamily="34" charset="0"/>
              </a:rPr>
              <a:t>Value Chain Capture </a:t>
            </a:r>
            <a:r>
              <a:rPr sz="1400" dirty="0">
                <a:solidFill>
                  <a:schemeClr val="tx1"/>
                </a:solidFill>
                <a:latin typeface="Arial" panose="020B0604020202020204" pitchFamily="34" charset="0"/>
                <a:cs typeface="Arial" panose="020B0604020202020204" pitchFamily="34" charset="0"/>
              </a:rPr>
              <a:t>– The Company has the unique ability to capture additional components of the value chain through</a:t>
            </a:r>
          </a:p>
          <a:p>
            <a:r>
              <a:rPr sz="1400" dirty="0">
                <a:solidFill>
                  <a:schemeClr val="tx1"/>
                </a:solidFill>
                <a:latin typeface="Arial" panose="020B0604020202020204" pitchFamily="34" charset="0"/>
                <a:cs typeface="Arial" panose="020B0604020202020204" pitchFamily="34" charset="0"/>
              </a:rPr>
              <a:t>vehicle resale and vehicle protection products</a:t>
            </a:r>
            <a:r>
              <a:rPr lang="en-US" sz="1400" dirty="0">
                <a:solidFill>
                  <a:schemeClr val="tx1"/>
                </a:solidFill>
                <a:latin typeface="Arial" panose="020B0604020202020204" pitchFamily="34" charset="0"/>
                <a:cs typeface="Arial" panose="020B0604020202020204" pitchFamily="34" charset="0"/>
              </a:rPr>
              <a:t>.</a:t>
            </a:r>
            <a:r>
              <a:rPr lang="en-US" sz="1200" dirty="0">
                <a:solidFill>
                  <a:schemeClr val="tx1"/>
                </a:solidFill>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	</a:t>
            </a:r>
            <a:endParaRPr sz="1200" dirty="0">
              <a:latin typeface="Arial" panose="020B0604020202020204" pitchFamily="34" charset="0"/>
              <a:cs typeface="Arial" panose="020B0604020202020204" pitchFamily="34" charset="0"/>
            </a:endParaRPr>
          </a:p>
        </p:txBody>
      </p:sp>
      <p:sp>
        <p:nvSpPr>
          <p:cNvPr id="39" name="object 6">
            <a:extLst>
              <a:ext uri="{FF2B5EF4-FFF2-40B4-BE49-F238E27FC236}">
                <a16:creationId xmlns:a16="http://schemas.microsoft.com/office/drawing/2014/main" id="{722D3FA7-96D6-0995-8BAF-9124AE920F7E}"/>
              </a:ext>
            </a:extLst>
          </p:cNvPr>
          <p:cNvSpPr/>
          <p:nvPr/>
        </p:nvSpPr>
        <p:spPr>
          <a:xfrm>
            <a:off x="1960570" y="6228662"/>
            <a:ext cx="363130" cy="330326"/>
          </a:xfrm>
          <a:custGeom>
            <a:avLst/>
            <a:gdLst/>
            <a:ahLst/>
            <a:cxnLst/>
            <a:rect l="l" t="t" r="r" b="b"/>
            <a:pathLst>
              <a:path w="320040" h="309879">
                <a:moveTo>
                  <a:pt x="159435" y="0"/>
                </a:moveTo>
                <a:lnTo>
                  <a:pt x="109092" y="7874"/>
                </a:lnTo>
                <a:lnTo>
                  <a:pt x="65332" y="29829"/>
                </a:lnTo>
                <a:lnTo>
                  <a:pt x="30799" y="63367"/>
                </a:lnTo>
                <a:lnTo>
                  <a:pt x="8140" y="105989"/>
                </a:lnTo>
                <a:lnTo>
                  <a:pt x="0" y="155194"/>
                </a:lnTo>
                <a:lnTo>
                  <a:pt x="8140" y="203903"/>
                </a:lnTo>
                <a:lnTo>
                  <a:pt x="30799" y="246223"/>
                </a:lnTo>
                <a:lnTo>
                  <a:pt x="65332" y="279607"/>
                </a:lnTo>
                <a:lnTo>
                  <a:pt x="109092" y="301506"/>
                </a:lnTo>
                <a:lnTo>
                  <a:pt x="159435" y="309372"/>
                </a:lnTo>
                <a:lnTo>
                  <a:pt x="210349" y="301506"/>
                </a:lnTo>
                <a:lnTo>
                  <a:pt x="242339" y="285623"/>
                </a:lnTo>
                <a:lnTo>
                  <a:pt x="159435" y="285623"/>
                </a:lnTo>
                <a:lnTo>
                  <a:pt x="116602" y="278922"/>
                </a:lnTo>
                <a:lnTo>
                  <a:pt x="79564" y="260304"/>
                </a:lnTo>
                <a:lnTo>
                  <a:pt x="50461" y="231993"/>
                </a:lnTo>
                <a:lnTo>
                  <a:pt x="31431" y="196215"/>
                </a:lnTo>
                <a:lnTo>
                  <a:pt x="24612" y="155194"/>
                </a:lnTo>
                <a:lnTo>
                  <a:pt x="31431" y="113677"/>
                </a:lnTo>
                <a:lnTo>
                  <a:pt x="50461" y="77598"/>
                </a:lnTo>
                <a:lnTo>
                  <a:pt x="79564" y="49132"/>
                </a:lnTo>
                <a:lnTo>
                  <a:pt x="116602" y="30457"/>
                </a:lnTo>
                <a:lnTo>
                  <a:pt x="159435" y="23749"/>
                </a:lnTo>
                <a:lnTo>
                  <a:pt x="242240" y="23749"/>
                </a:lnTo>
                <a:lnTo>
                  <a:pt x="210349" y="7874"/>
                </a:lnTo>
                <a:lnTo>
                  <a:pt x="159435" y="0"/>
                </a:lnTo>
                <a:close/>
              </a:path>
              <a:path w="320040" h="309879">
                <a:moveTo>
                  <a:pt x="242240" y="23749"/>
                </a:moveTo>
                <a:lnTo>
                  <a:pt x="159435" y="23749"/>
                </a:lnTo>
                <a:lnTo>
                  <a:pt x="202391" y="30457"/>
                </a:lnTo>
                <a:lnTo>
                  <a:pt x="239718" y="49132"/>
                </a:lnTo>
                <a:lnTo>
                  <a:pt x="269167" y="77598"/>
                </a:lnTo>
                <a:lnTo>
                  <a:pt x="288487" y="113677"/>
                </a:lnTo>
                <a:lnTo>
                  <a:pt x="295427" y="155194"/>
                </a:lnTo>
                <a:lnTo>
                  <a:pt x="288487" y="196215"/>
                </a:lnTo>
                <a:lnTo>
                  <a:pt x="269167" y="231993"/>
                </a:lnTo>
                <a:lnTo>
                  <a:pt x="239718" y="260304"/>
                </a:lnTo>
                <a:lnTo>
                  <a:pt x="202391" y="278922"/>
                </a:lnTo>
                <a:lnTo>
                  <a:pt x="159435" y="285623"/>
                </a:lnTo>
                <a:lnTo>
                  <a:pt x="242339" y="285623"/>
                </a:lnTo>
                <a:lnTo>
                  <a:pt x="254455" y="279607"/>
                </a:lnTo>
                <a:lnTo>
                  <a:pt x="289165" y="246223"/>
                </a:lnTo>
                <a:lnTo>
                  <a:pt x="311889" y="203903"/>
                </a:lnTo>
                <a:lnTo>
                  <a:pt x="320040" y="155194"/>
                </a:lnTo>
                <a:lnTo>
                  <a:pt x="311889" y="105989"/>
                </a:lnTo>
                <a:lnTo>
                  <a:pt x="289165" y="63367"/>
                </a:lnTo>
                <a:lnTo>
                  <a:pt x="254455" y="29829"/>
                </a:lnTo>
                <a:lnTo>
                  <a:pt x="242240" y="23749"/>
                </a:lnTo>
                <a:close/>
              </a:path>
              <a:path w="320040" h="309879">
                <a:moveTo>
                  <a:pt x="139509" y="191516"/>
                </a:moveTo>
                <a:lnTo>
                  <a:pt x="135991" y="194945"/>
                </a:lnTo>
                <a:lnTo>
                  <a:pt x="94957" y="231140"/>
                </a:lnTo>
                <a:lnTo>
                  <a:pt x="92608" y="232283"/>
                </a:lnTo>
                <a:lnTo>
                  <a:pt x="92608" y="235711"/>
                </a:lnTo>
                <a:lnTo>
                  <a:pt x="131553" y="254750"/>
                </a:lnTo>
                <a:lnTo>
                  <a:pt x="145364" y="257302"/>
                </a:lnTo>
                <a:lnTo>
                  <a:pt x="148882" y="258318"/>
                </a:lnTo>
                <a:lnTo>
                  <a:pt x="150050" y="256159"/>
                </a:lnTo>
                <a:lnTo>
                  <a:pt x="150050" y="252729"/>
                </a:lnTo>
                <a:lnTo>
                  <a:pt x="148296" y="226488"/>
                </a:lnTo>
                <a:lnTo>
                  <a:pt x="146532" y="199390"/>
                </a:lnTo>
                <a:lnTo>
                  <a:pt x="146532" y="193802"/>
                </a:lnTo>
                <a:lnTo>
                  <a:pt x="139509" y="191516"/>
                </a:lnTo>
                <a:close/>
              </a:path>
              <a:path w="320040" h="309879">
                <a:moveTo>
                  <a:pt x="179362" y="191516"/>
                </a:moveTo>
                <a:lnTo>
                  <a:pt x="172326" y="193802"/>
                </a:lnTo>
                <a:lnTo>
                  <a:pt x="172326" y="199390"/>
                </a:lnTo>
                <a:lnTo>
                  <a:pt x="170182" y="232283"/>
                </a:lnTo>
                <a:lnTo>
                  <a:pt x="168808" y="252729"/>
                </a:lnTo>
                <a:lnTo>
                  <a:pt x="168808" y="256159"/>
                </a:lnTo>
                <a:lnTo>
                  <a:pt x="171157" y="258318"/>
                </a:lnTo>
                <a:lnTo>
                  <a:pt x="174675" y="257302"/>
                </a:lnTo>
                <a:lnTo>
                  <a:pt x="187805" y="254750"/>
                </a:lnTo>
                <a:lnTo>
                  <a:pt x="200609" y="250602"/>
                </a:lnTo>
                <a:lnTo>
                  <a:pt x="212755" y="244979"/>
                </a:lnTo>
                <a:lnTo>
                  <a:pt x="223913" y="237997"/>
                </a:lnTo>
                <a:lnTo>
                  <a:pt x="226250" y="235711"/>
                </a:lnTo>
                <a:lnTo>
                  <a:pt x="226250" y="232283"/>
                </a:lnTo>
                <a:lnTo>
                  <a:pt x="225082" y="231140"/>
                </a:lnTo>
                <a:lnTo>
                  <a:pt x="184048" y="194945"/>
                </a:lnTo>
                <a:lnTo>
                  <a:pt x="179362" y="191516"/>
                </a:lnTo>
                <a:close/>
              </a:path>
              <a:path w="320040" h="309879">
                <a:moveTo>
                  <a:pt x="57442" y="164338"/>
                </a:moveTo>
                <a:lnTo>
                  <a:pt x="55092" y="164338"/>
                </a:lnTo>
                <a:lnTo>
                  <a:pt x="52755" y="166624"/>
                </a:lnTo>
                <a:lnTo>
                  <a:pt x="53924" y="168910"/>
                </a:lnTo>
                <a:lnTo>
                  <a:pt x="56546" y="181564"/>
                </a:lnTo>
                <a:lnTo>
                  <a:pt x="60815" y="194040"/>
                </a:lnTo>
                <a:lnTo>
                  <a:pt x="66620" y="206111"/>
                </a:lnTo>
                <a:lnTo>
                  <a:pt x="73850" y="217551"/>
                </a:lnTo>
                <a:lnTo>
                  <a:pt x="76200" y="219836"/>
                </a:lnTo>
                <a:lnTo>
                  <a:pt x="78549" y="219836"/>
                </a:lnTo>
                <a:lnTo>
                  <a:pt x="80886" y="217551"/>
                </a:lnTo>
                <a:lnTo>
                  <a:pt x="118402" y="177927"/>
                </a:lnTo>
                <a:lnTo>
                  <a:pt x="121920" y="173355"/>
                </a:lnTo>
                <a:lnTo>
                  <a:pt x="118402" y="167767"/>
                </a:lnTo>
                <a:lnTo>
                  <a:pt x="113715" y="166624"/>
                </a:lnTo>
                <a:lnTo>
                  <a:pt x="57442" y="164338"/>
                </a:lnTo>
                <a:close/>
              </a:path>
              <a:path w="320040" h="309879">
                <a:moveTo>
                  <a:pt x="263766" y="164338"/>
                </a:moveTo>
                <a:lnTo>
                  <a:pt x="261429" y="164338"/>
                </a:lnTo>
                <a:lnTo>
                  <a:pt x="206324" y="166624"/>
                </a:lnTo>
                <a:lnTo>
                  <a:pt x="200469" y="167767"/>
                </a:lnTo>
                <a:lnTo>
                  <a:pt x="196951" y="173355"/>
                </a:lnTo>
                <a:lnTo>
                  <a:pt x="200469" y="177927"/>
                </a:lnTo>
                <a:lnTo>
                  <a:pt x="210119" y="187940"/>
                </a:lnTo>
                <a:lnTo>
                  <a:pt x="219659" y="197739"/>
                </a:lnTo>
                <a:lnTo>
                  <a:pt x="228980" y="207537"/>
                </a:lnTo>
                <a:lnTo>
                  <a:pt x="237972" y="217551"/>
                </a:lnTo>
                <a:lnTo>
                  <a:pt x="240322" y="219836"/>
                </a:lnTo>
                <a:lnTo>
                  <a:pt x="242671" y="219836"/>
                </a:lnTo>
                <a:lnTo>
                  <a:pt x="263474" y="181564"/>
                </a:lnTo>
                <a:lnTo>
                  <a:pt x="266115" y="168910"/>
                </a:lnTo>
                <a:lnTo>
                  <a:pt x="266115" y="166624"/>
                </a:lnTo>
                <a:lnTo>
                  <a:pt x="263766" y="164338"/>
                </a:lnTo>
                <a:close/>
              </a:path>
              <a:path w="320040" h="309879">
                <a:moveTo>
                  <a:pt x="159435" y="129159"/>
                </a:moveTo>
                <a:lnTo>
                  <a:pt x="149469" y="131155"/>
                </a:lnTo>
                <a:lnTo>
                  <a:pt x="141262" y="136652"/>
                </a:lnTo>
                <a:lnTo>
                  <a:pt x="135693" y="144910"/>
                </a:lnTo>
                <a:lnTo>
                  <a:pt x="133642" y="155194"/>
                </a:lnTo>
                <a:lnTo>
                  <a:pt x="135693" y="164889"/>
                </a:lnTo>
                <a:lnTo>
                  <a:pt x="141262" y="172847"/>
                </a:lnTo>
                <a:lnTo>
                  <a:pt x="149469" y="178232"/>
                </a:lnTo>
                <a:lnTo>
                  <a:pt x="159435" y="180213"/>
                </a:lnTo>
                <a:lnTo>
                  <a:pt x="169402" y="178232"/>
                </a:lnTo>
                <a:lnTo>
                  <a:pt x="177609" y="172847"/>
                </a:lnTo>
                <a:lnTo>
                  <a:pt x="183178" y="164889"/>
                </a:lnTo>
                <a:lnTo>
                  <a:pt x="185229" y="155194"/>
                </a:lnTo>
                <a:lnTo>
                  <a:pt x="183178" y="144910"/>
                </a:lnTo>
                <a:lnTo>
                  <a:pt x="177609" y="136652"/>
                </a:lnTo>
                <a:lnTo>
                  <a:pt x="169402" y="131155"/>
                </a:lnTo>
                <a:lnTo>
                  <a:pt x="159435" y="129159"/>
                </a:lnTo>
                <a:close/>
              </a:path>
              <a:path w="320040" h="309879">
                <a:moveTo>
                  <a:pt x="78549" y="89535"/>
                </a:moveTo>
                <a:lnTo>
                  <a:pt x="76200" y="89535"/>
                </a:lnTo>
                <a:lnTo>
                  <a:pt x="73850" y="91821"/>
                </a:lnTo>
                <a:lnTo>
                  <a:pt x="66620" y="103260"/>
                </a:lnTo>
                <a:lnTo>
                  <a:pt x="60815" y="115331"/>
                </a:lnTo>
                <a:lnTo>
                  <a:pt x="56546" y="127807"/>
                </a:lnTo>
                <a:lnTo>
                  <a:pt x="53924" y="140462"/>
                </a:lnTo>
                <a:lnTo>
                  <a:pt x="52755" y="143891"/>
                </a:lnTo>
                <a:lnTo>
                  <a:pt x="55092" y="145034"/>
                </a:lnTo>
                <a:lnTo>
                  <a:pt x="57442" y="145034"/>
                </a:lnTo>
                <a:lnTo>
                  <a:pt x="113715" y="142748"/>
                </a:lnTo>
                <a:lnTo>
                  <a:pt x="118402" y="142748"/>
                </a:lnTo>
                <a:lnTo>
                  <a:pt x="121920" y="136017"/>
                </a:lnTo>
                <a:lnTo>
                  <a:pt x="118402" y="131445"/>
                </a:lnTo>
                <a:lnTo>
                  <a:pt x="108916" y="121914"/>
                </a:lnTo>
                <a:lnTo>
                  <a:pt x="99648" y="112061"/>
                </a:lnTo>
                <a:lnTo>
                  <a:pt x="90378" y="101994"/>
                </a:lnTo>
                <a:lnTo>
                  <a:pt x="80886" y="91821"/>
                </a:lnTo>
                <a:lnTo>
                  <a:pt x="78549" y="89535"/>
                </a:lnTo>
                <a:close/>
              </a:path>
              <a:path w="320040" h="309879">
                <a:moveTo>
                  <a:pt x="242671" y="89535"/>
                </a:moveTo>
                <a:lnTo>
                  <a:pt x="240322" y="89535"/>
                </a:lnTo>
                <a:lnTo>
                  <a:pt x="237972" y="91821"/>
                </a:lnTo>
                <a:lnTo>
                  <a:pt x="228980" y="101994"/>
                </a:lnTo>
                <a:lnTo>
                  <a:pt x="219659" y="112061"/>
                </a:lnTo>
                <a:lnTo>
                  <a:pt x="210119" y="121914"/>
                </a:lnTo>
                <a:lnTo>
                  <a:pt x="200469" y="131445"/>
                </a:lnTo>
                <a:lnTo>
                  <a:pt x="196951" y="136017"/>
                </a:lnTo>
                <a:lnTo>
                  <a:pt x="200469" y="142748"/>
                </a:lnTo>
                <a:lnTo>
                  <a:pt x="206324" y="142748"/>
                </a:lnTo>
                <a:lnTo>
                  <a:pt x="261429" y="145034"/>
                </a:lnTo>
                <a:lnTo>
                  <a:pt x="263766" y="145034"/>
                </a:lnTo>
                <a:lnTo>
                  <a:pt x="266115" y="143891"/>
                </a:lnTo>
                <a:lnTo>
                  <a:pt x="266115" y="140462"/>
                </a:lnTo>
                <a:lnTo>
                  <a:pt x="263474" y="127807"/>
                </a:lnTo>
                <a:lnTo>
                  <a:pt x="259076" y="115331"/>
                </a:lnTo>
                <a:lnTo>
                  <a:pt x="252921" y="103260"/>
                </a:lnTo>
                <a:lnTo>
                  <a:pt x="245008" y="91821"/>
                </a:lnTo>
                <a:lnTo>
                  <a:pt x="242671" y="89535"/>
                </a:lnTo>
                <a:close/>
              </a:path>
              <a:path w="320040" h="309879">
                <a:moveTo>
                  <a:pt x="148882" y="52069"/>
                </a:moveTo>
                <a:lnTo>
                  <a:pt x="145364" y="52069"/>
                </a:lnTo>
                <a:lnTo>
                  <a:pt x="131553" y="54639"/>
                </a:lnTo>
                <a:lnTo>
                  <a:pt x="118403" y="58912"/>
                </a:lnTo>
                <a:lnTo>
                  <a:pt x="106132" y="64875"/>
                </a:lnTo>
                <a:lnTo>
                  <a:pt x="94957" y="72517"/>
                </a:lnTo>
                <a:lnTo>
                  <a:pt x="92608" y="73660"/>
                </a:lnTo>
                <a:lnTo>
                  <a:pt x="92608" y="77089"/>
                </a:lnTo>
                <a:lnTo>
                  <a:pt x="94957" y="78232"/>
                </a:lnTo>
                <a:lnTo>
                  <a:pt x="135991" y="114427"/>
                </a:lnTo>
                <a:lnTo>
                  <a:pt x="139509" y="117855"/>
                </a:lnTo>
                <a:lnTo>
                  <a:pt x="146532" y="115570"/>
                </a:lnTo>
                <a:lnTo>
                  <a:pt x="146532" y="109982"/>
                </a:lnTo>
                <a:lnTo>
                  <a:pt x="150050" y="56642"/>
                </a:lnTo>
                <a:lnTo>
                  <a:pt x="150050" y="53213"/>
                </a:lnTo>
                <a:lnTo>
                  <a:pt x="148882" y="52069"/>
                </a:lnTo>
                <a:close/>
              </a:path>
              <a:path w="320040" h="309879">
                <a:moveTo>
                  <a:pt x="174675" y="52069"/>
                </a:moveTo>
                <a:lnTo>
                  <a:pt x="171157" y="52069"/>
                </a:lnTo>
                <a:lnTo>
                  <a:pt x="168808" y="53213"/>
                </a:lnTo>
                <a:lnTo>
                  <a:pt x="168808" y="56642"/>
                </a:lnTo>
                <a:lnTo>
                  <a:pt x="172326" y="109982"/>
                </a:lnTo>
                <a:lnTo>
                  <a:pt x="172326" y="115570"/>
                </a:lnTo>
                <a:lnTo>
                  <a:pt x="179362" y="117855"/>
                </a:lnTo>
                <a:lnTo>
                  <a:pt x="184048" y="114427"/>
                </a:lnTo>
                <a:lnTo>
                  <a:pt x="225082" y="78232"/>
                </a:lnTo>
                <a:lnTo>
                  <a:pt x="226250" y="77089"/>
                </a:lnTo>
                <a:lnTo>
                  <a:pt x="226250" y="73660"/>
                </a:lnTo>
                <a:lnTo>
                  <a:pt x="223913" y="72517"/>
                </a:lnTo>
                <a:lnTo>
                  <a:pt x="212755" y="64875"/>
                </a:lnTo>
                <a:lnTo>
                  <a:pt x="200609" y="58912"/>
                </a:lnTo>
                <a:lnTo>
                  <a:pt x="187805" y="54639"/>
                </a:lnTo>
                <a:lnTo>
                  <a:pt x="174675" y="52069"/>
                </a:lnTo>
                <a:close/>
              </a:path>
            </a:pathLst>
          </a:custGeom>
          <a:solidFill>
            <a:schemeClr val="tx2"/>
          </a:solidFill>
        </p:spPr>
        <p:txBody>
          <a:bodyPr wrap="square" lIns="0" tIns="0" rIns="0" bIns="0" rtlCol="0"/>
          <a:lstStyle/>
          <a:p>
            <a:endParaRPr/>
          </a:p>
        </p:txBody>
      </p:sp>
      <p:sp>
        <p:nvSpPr>
          <p:cNvPr id="40" name="object 7">
            <a:extLst>
              <a:ext uri="{FF2B5EF4-FFF2-40B4-BE49-F238E27FC236}">
                <a16:creationId xmlns:a16="http://schemas.microsoft.com/office/drawing/2014/main" id="{94E0CE0E-1885-D7EB-B3B5-4DFCA73A112B}"/>
              </a:ext>
            </a:extLst>
          </p:cNvPr>
          <p:cNvSpPr/>
          <p:nvPr/>
        </p:nvSpPr>
        <p:spPr>
          <a:xfrm>
            <a:off x="1967929" y="6820239"/>
            <a:ext cx="358141" cy="266558"/>
          </a:xfrm>
          <a:custGeom>
            <a:avLst/>
            <a:gdLst/>
            <a:ahLst/>
            <a:cxnLst/>
            <a:rect l="l" t="t" r="r" b="b"/>
            <a:pathLst>
              <a:path w="335280" h="257810">
                <a:moveTo>
                  <a:pt x="275704" y="189179"/>
                </a:moveTo>
                <a:lnTo>
                  <a:pt x="265772" y="191172"/>
                </a:lnTo>
                <a:lnTo>
                  <a:pt x="257594" y="196584"/>
                </a:lnTo>
                <a:lnTo>
                  <a:pt x="252044" y="204561"/>
                </a:lnTo>
                <a:lnTo>
                  <a:pt x="249999" y="214249"/>
                </a:lnTo>
                <a:lnTo>
                  <a:pt x="252044" y="223936"/>
                </a:lnTo>
                <a:lnTo>
                  <a:pt x="257594" y="231913"/>
                </a:lnTo>
                <a:lnTo>
                  <a:pt x="265772" y="237325"/>
                </a:lnTo>
                <a:lnTo>
                  <a:pt x="275704" y="239318"/>
                </a:lnTo>
                <a:lnTo>
                  <a:pt x="285633" y="237325"/>
                </a:lnTo>
                <a:lnTo>
                  <a:pt x="293808" y="231913"/>
                </a:lnTo>
                <a:lnTo>
                  <a:pt x="295784" y="229069"/>
                </a:lnTo>
                <a:lnTo>
                  <a:pt x="267525" y="229069"/>
                </a:lnTo>
                <a:lnTo>
                  <a:pt x="260515" y="222224"/>
                </a:lnTo>
                <a:lnTo>
                  <a:pt x="260515" y="206273"/>
                </a:lnTo>
                <a:lnTo>
                  <a:pt x="267525" y="199440"/>
                </a:lnTo>
                <a:lnTo>
                  <a:pt x="295793" y="199440"/>
                </a:lnTo>
                <a:lnTo>
                  <a:pt x="293808" y="196584"/>
                </a:lnTo>
                <a:lnTo>
                  <a:pt x="285633" y="191172"/>
                </a:lnTo>
                <a:lnTo>
                  <a:pt x="275704" y="189179"/>
                </a:lnTo>
                <a:close/>
              </a:path>
              <a:path w="335280" h="257810">
                <a:moveTo>
                  <a:pt x="295793" y="199440"/>
                </a:moveTo>
                <a:lnTo>
                  <a:pt x="283883" y="199440"/>
                </a:lnTo>
                <a:lnTo>
                  <a:pt x="290893" y="206273"/>
                </a:lnTo>
                <a:lnTo>
                  <a:pt x="290893" y="222224"/>
                </a:lnTo>
                <a:lnTo>
                  <a:pt x="283883" y="229069"/>
                </a:lnTo>
                <a:lnTo>
                  <a:pt x="295784" y="229069"/>
                </a:lnTo>
                <a:lnTo>
                  <a:pt x="299353" y="223936"/>
                </a:lnTo>
                <a:lnTo>
                  <a:pt x="301396" y="214249"/>
                </a:lnTo>
                <a:lnTo>
                  <a:pt x="299353" y="204561"/>
                </a:lnTo>
                <a:lnTo>
                  <a:pt x="295793" y="199440"/>
                </a:lnTo>
                <a:close/>
              </a:path>
              <a:path w="335280" h="257810">
                <a:moveTo>
                  <a:pt x="197434" y="82054"/>
                </a:moveTo>
                <a:lnTo>
                  <a:pt x="197434" y="96862"/>
                </a:lnTo>
                <a:lnTo>
                  <a:pt x="204444" y="103708"/>
                </a:lnTo>
                <a:lnTo>
                  <a:pt x="228968" y="132194"/>
                </a:lnTo>
                <a:lnTo>
                  <a:pt x="231305" y="135610"/>
                </a:lnTo>
                <a:lnTo>
                  <a:pt x="230136" y="139039"/>
                </a:lnTo>
                <a:lnTo>
                  <a:pt x="197434" y="139039"/>
                </a:lnTo>
                <a:lnTo>
                  <a:pt x="197434" y="221081"/>
                </a:lnTo>
                <a:lnTo>
                  <a:pt x="240652" y="221081"/>
                </a:lnTo>
                <a:lnTo>
                  <a:pt x="239483" y="218808"/>
                </a:lnTo>
                <a:lnTo>
                  <a:pt x="239483" y="214249"/>
                </a:lnTo>
                <a:lnTo>
                  <a:pt x="242350" y="200557"/>
                </a:lnTo>
                <a:lnTo>
                  <a:pt x="250145" y="189320"/>
                </a:lnTo>
                <a:lnTo>
                  <a:pt x="261665" y="181714"/>
                </a:lnTo>
                <a:lnTo>
                  <a:pt x="275704" y="178917"/>
                </a:lnTo>
                <a:lnTo>
                  <a:pt x="329761" y="178917"/>
                </a:lnTo>
                <a:lnTo>
                  <a:pt x="321114" y="162964"/>
                </a:lnTo>
                <a:lnTo>
                  <a:pt x="299959" y="148009"/>
                </a:lnTo>
                <a:lnTo>
                  <a:pt x="264020" y="142455"/>
                </a:lnTo>
                <a:lnTo>
                  <a:pt x="259346" y="142455"/>
                </a:lnTo>
                <a:lnTo>
                  <a:pt x="255841" y="140169"/>
                </a:lnTo>
                <a:lnTo>
                  <a:pt x="218452" y="96862"/>
                </a:lnTo>
                <a:lnTo>
                  <a:pt x="203840" y="84366"/>
                </a:lnTo>
                <a:lnTo>
                  <a:pt x="197434" y="82054"/>
                </a:lnTo>
                <a:close/>
              </a:path>
              <a:path w="335280" h="257810">
                <a:moveTo>
                  <a:pt x="329761" y="178917"/>
                </a:moveTo>
                <a:lnTo>
                  <a:pt x="275704" y="178917"/>
                </a:lnTo>
                <a:lnTo>
                  <a:pt x="290228" y="181714"/>
                </a:lnTo>
                <a:lnTo>
                  <a:pt x="301690" y="189320"/>
                </a:lnTo>
                <a:lnTo>
                  <a:pt x="309212" y="200571"/>
                </a:lnTo>
                <a:lnTo>
                  <a:pt x="311912" y="214249"/>
                </a:lnTo>
                <a:lnTo>
                  <a:pt x="311912" y="221081"/>
                </a:lnTo>
                <a:lnTo>
                  <a:pt x="314248" y="221081"/>
                </a:lnTo>
                <a:lnTo>
                  <a:pt x="322957" y="219800"/>
                </a:lnTo>
                <a:lnTo>
                  <a:pt x="329584" y="215955"/>
                </a:lnTo>
                <a:lnTo>
                  <a:pt x="333801" y="209546"/>
                </a:lnTo>
                <a:lnTo>
                  <a:pt x="335277" y="200557"/>
                </a:lnTo>
                <a:lnTo>
                  <a:pt x="331537" y="182194"/>
                </a:lnTo>
                <a:lnTo>
                  <a:pt x="329761" y="178917"/>
                </a:lnTo>
                <a:close/>
              </a:path>
              <a:path w="335280" h="257810">
                <a:moveTo>
                  <a:pt x="161213" y="13677"/>
                </a:moveTo>
                <a:lnTo>
                  <a:pt x="22199" y="13677"/>
                </a:lnTo>
                <a:lnTo>
                  <a:pt x="14020" y="17094"/>
                </a:lnTo>
                <a:lnTo>
                  <a:pt x="8178" y="22796"/>
                </a:lnTo>
                <a:lnTo>
                  <a:pt x="3505" y="28486"/>
                </a:lnTo>
                <a:lnTo>
                  <a:pt x="0" y="36461"/>
                </a:lnTo>
                <a:lnTo>
                  <a:pt x="0" y="234759"/>
                </a:lnTo>
                <a:lnTo>
                  <a:pt x="3505" y="242735"/>
                </a:lnTo>
                <a:lnTo>
                  <a:pt x="8178" y="248437"/>
                </a:lnTo>
                <a:lnTo>
                  <a:pt x="14020" y="254139"/>
                </a:lnTo>
                <a:lnTo>
                  <a:pt x="22199" y="257556"/>
                </a:lnTo>
                <a:lnTo>
                  <a:pt x="161213" y="257556"/>
                </a:lnTo>
                <a:lnTo>
                  <a:pt x="169392" y="254139"/>
                </a:lnTo>
                <a:lnTo>
                  <a:pt x="181076" y="242735"/>
                </a:lnTo>
                <a:lnTo>
                  <a:pt x="181573" y="241604"/>
                </a:lnTo>
                <a:lnTo>
                  <a:pt x="26873" y="241604"/>
                </a:lnTo>
                <a:lnTo>
                  <a:pt x="23368" y="239318"/>
                </a:lnTo>
                <a:lnTo>
                  <a:pt x="21031" y="237045"/>
                </a:lnTo>
                <a:lnTo>
                  <a:pt x="17526" y="234759"/>
                </a:lnTo>
                <a:lnTo>
                  <a:pt x="16357" y="230200"/>
                </a:lnTo>
                <a:lnTo>
                  <a:pt x="16357" y="63817"/>
                </a:lnTo>
                <a:lnTo>
                  <a:pt x="184581" y="63817"/>
                </a:lnTo>
                <a:lnTo>
                  <a:pt x="184581" y="47866"/>
                </a:lnTo>
                <a:lnTo>
                  <a:pt x="32715" y="47866"/>
                </a:lnTo>
                <a:lnTo>
                  <a:pt x="28041" y="43307"/>
                </a:lnTo>
                <a:lnTo>
                  <a:pt x="28041" y="34188"/>
                </a:lnTo>
                <a:lnTo>
                  <a:pt x="29210" y="30772"/>
                </a:lnTo>
                <a:lnTo>
                  <a:pt x="30378" y="29629"/>
                </a:lnTo>
                <a:lnTo>
                  <a:pt x="181578" y="29629"/>
                </a:lnTo>
                <a:lnTo>
                  <a:pt x="181076" y="28486"/>
                </a:lnTo>
                <a:lnTo>
                  <a:pt x="169392" y="17094"/>
                </a:lnTo>
                <a:lnTo>
                  <a:pt x="161213" y="13677"/>
                </a:lnTo>
                <a:close/>
              </a:path>
              <a:path w="335280" h="257810">
                <a:moveTo>
                  <a:pt x="184581" y="63817"/>
                </a:moveTo>
                <a:lnTo>
                  <a:pt x="167055" y="63817"/>
                </a:lnTo>
                <a:lnTo>
                  <a:pt x="167055" y="230200"/>
                </a:lnTo>
                <a:lnTo>
                  <a:pt x="165887" y="234759"/>
                </a:lnTo>
                <a:lnTo>
                  <a:pt x="163550" y="237045"/>
                </a:lnTo>
                <a:lnTo>
                  <a:pt x="156540" y="241604"/>
                </a:lnTo>
                <a:lnTo>
                  <a:pt x="181573" y="241604"/>
                </a:lnTo>
                <a:lnTo>
                  <a:pt x="184581" y="234759"/>
                </a:lnTo>
                <a:lnTo>
                  <a:pt x="184581" y="63817"/>
                </a:lnTo>
                <a:close/>
              </a:path>
              <a:path w="335280" h="257810">
                <a:moveTo>
                  <a:pt x="102806" y="110540"/>
                </a:moveTo>
                <a:lnTo>
                  <a:pt x="66586" y="110540"/>
                </a:lnTo>
                <a:lnTo>
                  <a:pt x="58060" y="111806"/>
                </a:lnTo>
                <a:lnTo>
                  <a:pt x="51835" y="115530"/>
                </a:lnTo>
                <a:lnTo>
                  <a:pt x="48019" y="121604"/>
                </a:lnTo>
                <a:lnTo>
                  <a:pt x="46723" y="129921"/>
                </a:lnTo>
                <a:lnTo>
                  <a:pt x="46723" y="180060"/>
                </a:lnTo>
                <a:lnTo>
                  <a:pt x="48019" y="188376"/>
                </a:lnTo>
                <a:lnTo>
                  <a:pt x="51835" y="194451"/>
                </a:lnTo>
                <a:lnTo>
                  <a:pt x="58060" y="198175"/>
                </a:lnTo>
                <a:lnTo>
                  <a:pt x="66586" y="199440"/>
                </a:lnTo>
                <a:lnTo>
                  <a:pt x="116827" y="199440"/>
                </a:lnTo>
                <a:lnTo>
                  <a:pt x="126021" y="198175"/>
                </a:lnTo>
                <a:lnTo>
                  <a:pt x="132589" y="194451"/>
                </a:lnTo>
                <a:lnTo>
                  <a:pt x="135269" y="190322"/>
                </a:lnTo>
                <a:lnTo>
                  <a:pt x="58407" y="190322"/>
                </a:lnTo>
                <a:lnTo>
                  <a:pt x="56070" y="188036"/>
                </a:lnTo>
                <a:lnTo>
                  <a:pt x="56070" y="144729"/>
                </a:lnTo>
                <a:lnTo>
                  <a:pt x="54902" y="143598"/>
                </a:lnTo>
                <a:lnTo>
                  <a:pt x="52565" y="139039"/>
                </a:lnTo>
                <a:lnTo>
                  <a:pt x="52565" y="134480"/>
                </a:lnTo>
                <a:lnTo>
                  <a:pt x="53733" y="129921"/>
                </a:lnTo>
                <a:lnTo>
                  <a:pt x="54902" y="124218"/>
                </a:lnTo>
                <a:lnTo>
                  <a:pt x="58407" y="120802"/>
                </a:lnTo>
                <a:lnTo>
                  <a:pt x="67754" y="116243"/>
                </a:lnTo>
                <a:lnTo>
                  <a:pt x="99883" y="116243"/>
                </a:lnTo>
                <a:lnTo>
                  <a:pt x="102806" y="110540"/>
                </a:lnTo>
                <a:close/>
              </a:path>
              <a:path w="335280" h="257810">
                <a:moveTo>
                  <a:pt x="137845" y="126504"/>
                </a:moveTo>
                <a:lnTo>
                  <a:pt x="128498" y="142455"/>
                </a:lnTo>
                <a:lnTo>
                  <a:pt x="128498" y="188036"/>
                </a:lnTo>
                <a:lnTo>
                  <a:pt x="125006" y="190322"/>
                </a:lnTo>
                <a:lnTo>
                  <a:pt x="135269" y="190322"/>
                </a:lnTo>
                <a:lnTo>
                  <a:pt x="136531" y="188376"/>
                </a:lnTo>
                <a:lnTo>
                  <a:pt x="137845" y="180060"/>
                </a:lnTo>
                <a:lnTo>
                  <a:pt x="137845" y="126504"/>
                </a:lnTo>
                <a:close/>
              </a:path>
              <a:path w="335280" h="257810">
                <a:moveTo>
                  <a:pt x="72428" y="126504"/>
                </a:moveTo>
                <a:lnTo>
                  <a:pt x="68922" y="128778"/>
                </a:lnTo>
                <a:lnTo>
                  <a:pt x="64249" y="129921"/>
                </a:lnTo>
                <a:lnTo>
                  <a:pt x="63080" y="134480"/>
                </a:lnTo>
                <a:lnTo>
                  <a:pt x="65417" y="137896"/>
                </a:lnTo>
                <a:lnTo>
                  <a:pt x="85280" y="174358"/>
                </a:lnTo>
                <a:lnTo>
                  <a:pt x="87617" y="180060"/>
                </a:lnTo>
                <a:lnTo>
                  <a:pt x="94627" y="180060"/>
                </a:lnTo>
                <a:lnTo>
                  <a:pt x="98132" y="174358"/>
                </a:lnTo>
                <a:lnTo>
                  <a:pt x="108852" y="154990"/>
                </a:lnTo>
                <a:lnTo>
                  <a:pt x="91122" y="154990"/>
                </a:lnTo>
                <a:lnTo>
                  <a:pt x="78270" y="131051"/>
                </a:lnTo>
                <a:lnTo>
                  <a:pt x="77101" y="127635"/>
                </a:lnTo>
                <a:lnTo>
                  <a:pt x="72428" y="126504"/>
                </a:lnTo>
                <a:close/>
              </a:path>
              <a:path w="335280" h="257810">
                <a:moveTo>
                  <a:pt x="122669" y="105981"/>
                </a:moveTo>
                <a:lnTo>
                  <a:pt x="117995" y="107124"/>
                </a:lnTo>
                <a:lnTo>
                  <a:pt x="115658" y="110540"/>
                </a:lnTo>
                <a:lnTo>
                  <a:pt x="91122" y="154990"/>
                </a:lnTo>
                <a:lnTo>
                  <a:pt x="108852" y="154990"/>
                </a:lnTo>
                <a:lnTo>
                  <a:pt x="129667" y="117386"/>
                </a:lnTo>
                <a:lnTo>
                  <a:pt x="130835" y="113957"/>
                </a:lnTo>
                <a:lnTo>
                  <a:pt x="129667" y="109397"/>
                </a:lnTo>
                <a:lnTo>
                  <a:pt x="126161" y="107124"/>
                </a:lnTo>
                <a:lnTo>
                  <a:pt x="122669" y="105981"/>
                </a:lnTo>
                <a:close/>
              </a:path>
              <a:path w="335280" h="257810">
                <a:moveTo>
                  <a:pt x="99883" y="116243"/>
                </a:moveTo>
                <a:lnTo>
                  <a:pt x="72428" y="116243"/>
                </a:lnTo>
                <a:lnTo>
                  <a:pt x="77101" y="117386"/>
                </a:lnTo>
                <a:lnTo>
                  <a:pt x="79438" y="117386"/>
                </a:lnTo>
                <a:lnTo>
                  <a:pt x="80606" y="118516"/>
                </a:lnTo>
                <a:lnTo>
                  <a:pt x="82943" y="119659"/>
                </a:lnTo>
                <a:lnTo>
                  <a:pt x="98132" y="119659"/>
                </a:lnTo>
                <a:lnTo>
                  <a:pt x="99883" y="116243"/>
                </a:lnTo>
                <a:close/>
              </a:path>
              <a:path w="335280" h="257810">
                <a:moveTo>
                  <a:pt x="66586" y="29629"/>
                </a:moveTo>
                <a:lnTo>
                  <a:pt x="46723" y="29629"/>
                </a:lnTo>
                <a:lnTo>
                  <a:pt x="49060" y="30772"/>
                </a:lnTo>
                <a:lnTo>
                  <a:pt x="50228" y="34188"/>
                </a:lnTo>
                <a:lnTo>
                  <a:pt x="50228" y="43307"/>
                </a:lnTo>
                <a:lnTo>
                  <a:pt x="44386" y="47866"/>
                </a:lnTo>
                <a:lnTo>
                  <a:pt x="67754" y="47866"/>
                </a:lnTo>
                <a:lnTo>
                  <a:pt x="63080" y="43307"/>
                </a:lnTo>
                <a:lnTo>
                  <a:pt x="63080" y="34188"/>
                </a:lnTo>
                <a:lnTo>
                  <a:pt x="64249" y="30772"/>
                </a:lnTo>
                <a:lnTo>
                  <a:pt x="66586" y="29629"/>
                </a:lnTo>
                <a:close/>
              </a:path>
              <a:path w="335280" h="257810">
                <a:moveTo>
                  <a:pt x="101638" y="29629"/>
                </a:moveTo>
                <a:lnTo>
                  <a:pt x="81775" y="29629"/>
                </a:lnTo>
                <a:lnTo>
                  <a:pt x="84112" y="30772"/>
                </a:lnTo>
                <a:lnTo>
                  <a:pt x="85280" y="34188"/>
                </a:lnTo>
                <a:lnTo>
                  <a:pt x="85280" y="43307"/>
                </a:lnTo>
                <a:lnTo>
                  <a:pt x="80606" y="47866"/>
                </a:lnTo>
                <a:lnTo>
                  <a:pt x="103974" y="47866"/>
                </a:lnTo>
                <a:lnTo>
                  <a:pt x="98132" y="43307"/>
                </a:lnTo>
                <a:lnTo>
                  <a:pt x="98132" y="34188"/>
                </a:lnTo>
                <a:lnTo>
                  <a:pt x="100469" y="30772"/>
                </a:lnTo>
                <a:lnTo>
                  <a:pt x="101638" y="29629"/>
                </a:lnTo>
                <a:close/>
              </a:path>
              <a:path w="335280" h="257810">
                <a:moveTo>
                  <a:pt x="137845" y="29629"/>
                </a:moveTo>
                <a:lnTo>
                  <a:pt x="117995" y="29629"/>
                </a:lnTo>
                <a:lnTo>
                  <a:pt x="119164" y="30772"/>
                </a:lnTo>
                <a:lnTo>
                  <a:pt x="120332" y="34188"/>
                </a:lnTo>
                <a:lnTo>
                  <a:pt x="120332" y="43307"/>
                </a:lnTo>
                <a:lnTo>
                  <a:pt x="115658" y="47866"/>
                </a:lnTo>
                <a:lnTo>
                  <a:pt x="139014" y="47866"/>
                </a:lnTo>
                <a:lnTo>
                  <a:pt x="134340" y="43307"/>
                </a:lnTo>
                <a:lnTo>
                  <a:pt x="134340" y="34188"/>
                </a:lnTo>
                <a:lnTo>
                  <a:pt x="135509" y="30772"/>
                </a:lnTo>
                <a:lnTo>
                  <a:pt x="137845" y="29629"/>
                </a:lnTo>
                <a:close/>
              </a:path>
              <a:path w="335280" h="257810">
                <a:moveTo>
                  <a:pt x="181578" y="29629"/>
                </a:moveTo>
                <a:lnTo>
                  <a:pt x="153035" y="29629"/>
                </a:lnTo>
                <a:lnTo>
                  <a:pt x="155371" y="30772"/>
                </a:lnTo>
                <a:lnTo>
                  <a:pt x="156540" y="34188"/>
                </a:lnTo>
                <a:lnTo>
                  <a:pt x="156540" y="43307"/>
                </a:lnTo>
                <a:lnTo>
                  <a:pt x="151866" y="47866"/>
                </a:lnTo>
                <a:lnTo>
                  <a:pt x="184581" y="47866"/>
                </a:lnTo>
                <a:lnTo>
                  <a:pt x="184581" y="36461"/>
                </a:lnTo>
                <a:lnTo>
                  <a:pt x="181578" y="29629"/>
                </a:lnTo>
                <a:close/>
              </a:path>
              <a:path w="335280" h="257810">
                <a:moveTo>
                  <a:pt x="46723" y="29629"/>
                </a:moveTo>
                <a:lnTo>
                  <a:pt x="30378" y="29629"/>
                </a:lnTo>
                <a:lnTo>
                  <a:pt x="30378" y="35331"/>
                </a:lnTo>
                <a:lnTo>
                  <a:pt x="33883" y="38747"/>
                </a:lnTo>
                <a:lnTo>
                  <a:pt x="43218" y="38747"/>
                </a:lnTo>
                <a:lnTo>
                  <a:pt x="46723" y="35331"/>
                </a:lnTo>
                <a:lnTo>
                  <a:pt x="46723" y="29629"/>
                </a:lnTo>
                <a:close/>
              </a:path>
              <a:path w="335280" h="257810">
                <a:moveTo>
                  <a:pt x="81775" y="29629"/>
                </a:moveTo>
                <a:lnTo>
                  <a:pt x="66586" y="29629"/>
                </a:lnTo>
                <a:lnTo>
                  <a:pt x="66586" y="35331"/>
                </a:lnTo>
                <a:lnTo>
                  <a:pt x="70091" y="38747"/>
                </a:lnTo>
                <a:lnTo>
                  <a:pt x="78270" y="38747"/>
                </a:lnTo>
                <a:lnTo>
                  <a:pt x="81775" y="35331"/>
                </a:lnTo>
                <a:lnTo>
                  <a:pt x="81775" y="29629"/>
                </a:lnTo>
                <a:close/>
              </a:path>
              <a:path w="335280" h="257810">
                <a:moveTo>
                  <a:pt x="117995" y="29629"/>
                </a:moveTo>
                <a:lnTo>
                  <a:pt x="101638" y="29629"/>
                </a:lnTo>
                <a:lnTo>
                  <a:pt x="101638" y="35331"/>
                </a:lnTo>
                <a:lnTo>
                  <a:pt x="105143" y="38747"/>
                </a:lnTo>
                <a:lnTo>
                  <a:pt x="114490" y="38747"/>
                </a:lnTo>
                <a:lnTo>
                  <a:pt x="117995" y="35331"/>
                </a:lnTo>
                <a:lnTo>
                  <a:pt x="117995" y="29629"/>
                </a:lnTo>
                <a:close/>
              </a:path>
              <a:path w="335280" h="257810">
                <a:moveTo>
                  <a:pt x="153035" y="29629"/>
                </a:moveTo>
                <a:lnTo>
                  <a:pt x="137845" y="29629"/>
                </a:lnTo>
                <a:lnTo>
                  <a:pt x="137845" y="35331"/>
                </a:lnTo>
                <a:lnTo>
                  <a:pt x="141351" y="38747"/>
                </a:lnTo>
                <a:lnTo>
                  <a:pt x="149529" y="38747"/>
                </a:lnTo>
                <a:lnTo>
                  <a:pt x="153035" y="35331"/>
                </a:lnTo>
                <a:lnTo>
                  <a:pt x="153035" y="29629"/>
                </a:lnTo>
                <a:close/>
              </a:path>
              <a:path w="335280" h="257810">
                <a:moveTo>
                  <a:pt x="43218" y="0"/>
                </a:moveTo>
                <a:lnTo>
                  <a:pt x="33883" y="0"/>
                </a:lnTo>
                <a:lnTo>
                  <a:pt x="30378" y="3416"/>
                </a:lnTo>
                <a:lnTo>
                  <a:pt x="30378" y="13677"/>
                </a:lnTo>
                <a:lnTo>
                  <a:pt x="46723" y="13677"/>
                </a:lnTo>
                <a:lnTo>
                  <a:pt x="46723" y="3416"/>
                </a:lnTo>
                <a:lnTo>
                  <a:pt x="43218" y="0"/>
                </a:lnTo>
                <a:close/>
              </a:path>
              <a:path w="335280" h="257810">
                <a:moveTo>
                  <a:pt x="78270" y="0"/>
                </a:moveTo>
                <a:lnTo>
                  <a:pt x="70091" y="0"/>
                </a:lnTo>
                <a:lnTo>
                  <a:pt x="66586" y="3416"/>
                </a:lnTo>
                <a:lnTo>
                  <a:pt x="66586" y="13677"/>
                </a:lnTo>
                <a:lnTo>
                  <a:pt x="81775" y="13677"/>
                </a:lnTo>
                <a:lnTo>
                  <a:pt x="81775" y="3416"/>
                </a:lnTo>
                <a:lnTo>
                  <a:pt x="78270" y="0"/>
                </a:lnTo>
                <a:close/>
              </a:path>
              <a:path w="335280" h="257810">
                <a:moveTo>
                  <a:pt x="114490" y="0"/>
                </a:moveTo>
                <a:lnTo>
                  <a:pt x="105143" y="0"/>
                </a:lnTo>
                <a:lnTo>
                  <a:pt x="101638" y="3416"/>
                </a:lnTo>
                <a:lnTo>
                  <a:pt x="101638" y="13677"/>
                </a:lnTo>
                <a:lnTo>
                  <a:pt x="117995" y="13677"/>
                </a:lnTo>
                <a:lnTo>
                  <a:pt x="117995" y="3416"/>
                </a:lnTo>
                <a:lnTo>
                  <a:pt x="114490" y="0"/>
                </a:lnTo>
                <a:close/>
              </a:path>
              <a:path w="335280" h="257810">
                <a:moveTo>
                  <a:pt x="149529" y="0"/>
                </a:moveTo>
                <a:lnTo>
                  <a:pt x="141351" y="0"/>
                </a:lnTo>
                <a:lnTo>
                  <a:pt x="137845" y="3416"/>
                </a:lnTo>
                <a:lnTo>
                  <a:pt x="137845" y="13677"/>
                </a:lnTo>
                <a:lnTo>
                  <a:pt x="153035" y="13677"/>
                </a:lnTo>
                <a:lnTo>
                  <a:pt x="153035" y="3416"/>
                </a:lnTo>
                <a:lnTo>
                  <a:pt x="149529" y="0"/>
                </a:lnTo>
                <a:close/>
              </a:path>
            </a:pathLst>
          </a:custGeom>
          <a:solidFill>
            <a:schemeClr val="tx2"/>
          </a:solidFill>
        </p:spPr>
        <p:txBody>
          <a:bodyPr wrap="square" lIns="0" tIns="0" rIns="0" bIns="0" rtlCol="0"/>
          <a:lstStyle/>
          <a:p>
            <a:endParaRPr/>
          </a:p>
        </p:txBody>
      </p:sp>
      <p:sp>
        <p:nvSpPr>
          <p:cNvPr id="41" name="object 8">
            <a:extLst>
              <a:ext uri="{FF2B5EF4-FFF2-40B4-BE49-F238E27FC236}">
                <a16:creationId xmlns:a16="http://schemas.microsoft.com/office/drawing/2014/main" id="{FD7F52F6-72B1-C18B-C568-548F4D14C20D}"/>
              </a:ext>
            </a:extLst>
          </p:cNvPr>
          <p:cNvSpPr/>
          <p:nvPr/>
        </p:nvSpPr>
        <p:spPr>
          <a:xfrm>
            <a:off x="1905865" y="7750933"/>
            <a:ext cx="394716" cy="163830"/>
          </a:xfrm>
          <a:custGeom>
            <a:avLst/>
            <a:gdLst/>
            <a:ahLst/>
            <a:cxnLst/>
            <a:rect l="l" t="t" r="r" b="b"/>
            <a:pathLst>
              <a:path w="328930" h="136525">
                <a:moveTo>
                  <a:pt x="104078" y="0"/>
                </a:moveTo>
                <a:lnTo>
                  <a:pt x="94775" y="1958"/>
                </a:lnTo>
                <a:lnTo>
                  <a:pt x="88055" y="4417"/>
                </a:lnTo>
                <a:lnTo>
                  <a:pt x="85471" y="5625"/>
                </a:lnTo>
                <a:lnTo>
                  <a:pt x="0" y="49631"/>
                </a:lnTo>
                <a:lnTo>
                  <a:pt x="46875" y="136308"/>
                </a:lnTo>
                <a:lnTo>
                  <a:pt x="75819" y="121640"/>
                </a:lnTo>
                <a:lnTo>
                  <a:pt x="85471" y="117639"/>
                </a:lnTo>
                <a:lnTo>
                  <a:pt x="234601" y="117639"/>
                </a:lnTo>
                <a:lnTo>
                  <a:pt x="313068" y="77634"/>
                </a:lnTo>
                <a:lnTo>
                  <a:pt x="221945" y="77634"/>
                </a:lnTo>
                <a:lnTo>
                  <a:pt x="213265" y="76717"/>
                </a:lnTo>
                <a:lnTo>
                  <a:pt x="169026" y="70883"/>
                </a:lnTo>
                <a:lnTo>
                  <a:pt x="136474" y="50964"/>
                </a:lnTo>
                <a:lnTo>
                  <a:pt x="135102" y="44297"/>
                </a:lnTo>
                <a:lnTo>
                  <a:pt x="135102" y="36296"/>
                </a:lnTo>
                <a:lnTo>
                  <a:pt x="230443" y="36296"/>
                </a:lnTo>
                <a:lnTo>
                  <a:pt x="231597" y="29628"/>
                </a:lnTo>
                <a:lnTo>
                  <a:pt x="226085" y="21627"/>
                </a:lnTo>
                <a:lnTo>
                  <a:pt x="216433" y="18960"/>
                </a:lnTo>
                <a:lnTo>
                  <a:pt x="190246" y="14960"/>
                </a:lnTo>
                <a:lnTo>
                  <a:pt x="114414" y="291"/>
                </a:lnTo>
                <a:lnTo>
                  <a:pt x="104078" y="0"/>
                </a:lnTo>
                <a:close/>
              </a:path>
              <a:path w="328930" h="136525">
                <a:moveTo>
                  <a:pt x="234601" y="117639"/>
                </a:moveTo>
                <a:lnTo>
                  <a:pt x="85471" y="117639"/>
                </a:lnTo>
                <a:lnTo>
                  <a:pt x="100634" y="118973"/>
                </a:lnTo>
                <a:lnTo>
                  <a:pt x="166801" y="128307"/>
                </a:lnTo>
                <a:lnTo>
                  <a:pt x="189251" y="130557"/>
                </a:lnTo>
                <a:lnTo>
                  <a:pt x="203684" y="130307"/>
                </a:lnTo>
                <a:lnTo>
                  <a:pt x="211394" y="129057"/>
                </a:lnTo>
                <a:lnTo>
                  <a:pt x="213677" y="128307"/>
                </a:lnTo>
                <a:lnTo>
                  <a:pt x="234601" y="117639"/>
                </a:lnTo>
                <a:close/>
              </a:path>
              <a:path w="328930" h="136525">
                <a:moveTo>
                  <a:pt x="305006" y="36671"/>
                </a:moveTo>
                <a:lnTo>
                  <a:pt x="296392" y="38963"/>
                </a:lnTo>
                <a:lnTo>
                  <a:pt x="221945" y="77634"/>
                </a:lnTo>
                <a:lnTo>
                  <a:pt x="313068" y="77634"/>
                </a:lnTo>
                <a:lnTo>
                  <a:pt x="315683" y="76301"/>
                </a:lnTo>
                <a:lnTo>
                  <a:pt x="322839" y="70988"/>
                </a:lnTo>
                <a:lnTo>
                  <a:pt x="327407" y="63799"/>
                </a:lnTo>
                <a:lnTo>
                  <a:pt x="328873" y="55861"/>
                </a:lnTo>
                <a:lnTo>
                  <a:pt x="326720" y="48297"/>
                </a:lnTo>
                <a:lnTo>
                  <a:pt x="321206" y="41588"/>
                </a:lnTo>
                <a:lnTo>
                  <a:pt x="313623" y="37629"/>
                </a:lnTo>
                <a:lnTo>
                  <a:pt x="305006" y="36671"/>
                </a:lnTo>
                <a:close/>
              </a:path>
              <a:path w="328930" h="136525">
                <a:moveTo>
                  <a:pt x="230443" y="36296"/>
                </a:moveTo>
                <a:lnTo>
                  <a:pt x="135102" y="36296"/>
                </a:lnTo>
                <a:lnTo>
                  <a:pt x="146126" y="40296"/>
                </a:lnTo>
                <a:lnTo>
                  <a:pt x="209537" y="50964"/>
                </a:lnTo>
                <a:lnTo>
                  <a:pt x="215049" y="50964"/>
                </a:lnTo>
                <a:lnTo>
                  <a:pt x="220573" y="49631"/>
                </a:lnTo>
                <a:lnTo>
                  <a:pt x="224701" y="46964"/>
                </a:lnTo>
                <a:lnTo>
                  <a:pt x="228841" y="42963"/>
                </a:lnTo>
                <a:lnTo>
                  <a:pt x="228884" y="41588"/>
                </a:lnTo>
                <a:lnTo>
                  <a:pt x="230212" y="40296"/>
                </a:lnTo>
                <a:lnTo>
                  <a:pt x="230212" y="37629"/>
                </a:lnTo>
                <a:lnTo>
                  <a:pt x="230443" y="36296"/>
                </a:lnTo>
                <a:close/>
              </a:path>
            </a:pathLst>
          </a:custGeom>
          <a:solidFill>
            <a:schemeClr val="tx2"/>
          </a:solidFill>
        </p:spPr>
        <p:txBody>
          <a:bodyPr wrap="square" lIns="0" tIns="0" rIns="0" bIns="0" rtlCol="0"/>
          <a:lstStyle/>
          <a:p>
            <a:endParaRPr/>
          </a:p>
        </p:txBody>
      </p:sp>
      <p:sp>
        <p:nvSpPr>
          <p:cNvPr id="43" name="object 11">
            <a:extLst>
              <a:ext uri="{FF2B5EF4-FFF2-40B4-BE49-F238E27FC236}">
                <a16:creationId xmlns:a16="http://schemas.microsoft.com/office/drawing/2014/main" id="{4EBD9931-8B0B-4E59-2247-CA3B9449F42D}"/>
              </a:ext>
            </a:extLst>
          </p:cNvPr>
          <p:cNvSpPr/>
          <p:nvPr/>
        </p:nvSpPr>
        <p:spPr>
          <a:xfrm>
            <a:off x="1966334" y="5757489"/>
            <a:ext cx="351602" cy="333033"/>
          </a:xfrm>
          <a:custGeom>
            <a:avLst/>
            <a:gdLst/>
            <a:ahLst/>
            <a:cxnLst/>
            <a:rect l="l" t="t" r="r" b="b"/>
            <a:pathLst>
              <a:path w="309880" h="312420">
                <a:moveTo>
                  <a:pt x="16497" y="179069"/>
                </a:moveTo>
                <a:lnTo>
                  <a:pt x="4127" y="182879"/>
                </a:lnTo>
                <a:lnTo>
                  <a:pt x="0" y="189229"/>
                </a:lnTo>
                <a:lnTo>
                  <a:pt x="2057" y="195579"/>
                </a:lnTo>
                <a:lnTo>
                  <a:pt x="22398" y="242569"/>
                </a:lnTo>
                <a:lnTo>
                  <a:pt x="56464" y="279399"/>
                </a:lnTo>
                <a:lnTo>
                  <a:pt x="100969" y="304799"/>
                </a:lnTo>
                <a:lnTo>
                  <a:pt x="152628" y="312419"/>
                </a:lnTo>
                <a:lnTo>
                  <a:pt x="202189" y="304799"/>
                </a:lnTo>
                <a:lnTo>
                  <a:pt x="245219" y="283209"/>
                </a:lnTo>
                <a:lnTo>
                  <a:pt x="247732" y="280669"/>
                </a:lnTo>
                <a:lnTo>
                  <a:pt x="132003" y="280669"/>
                </a:lnTo>
                <a:lnTo>
                  <a:pt x="131505" y="278129"/>
                </a:lnTo>
                <a:lnTo>
                  <a:pt x="119621" y="278129"/>
                </a:lnTo>
                <a:lnTo>
                  <a:pt x="107634" y="275589"/>
                </a:lnTo>
                <a:lnTo>
                  <a:pt x="96419" y="273049"/>
                </a:lnTo>
                <a:lnTo>
                  <a:pt x="85979" y="270509"/>
                </a:lnTo>
                <a:lnTo>
                  <a:pt x="76314" y="265429"/>
                </a:lnTo>
                <a:lnTo>
                  <a:pt x="72186" y="261619"/>
                </a:lnTo>
                <a:lnTo>
                  <a:pt x="66001" y="257809"/>
                </a:lnTo>
                <a:lnTo>
                  <a:pt x="61874" y="253999"/>
                </a:lnTo>
                <a:lnTo>
                  <a:pt x="58811" y="246379"/>
                </a:lnTo>
                <a:lnTo>
                  <a:pt x="53872" y="231139"/>
                </a:lnTo>
                <a:lnTo>
                  <a:pt x="43307" y="231139"/>
                </a:lnTo>
                <a:lnTo>
                  <a:pt x="41249" y="228599"/>
                </a:lnTo>
                <a:lnTo>
                  <a:pt x="41133" y="227329"/>
                </a:lnTo>
                <a:lnTo>
                  <a:pt x="37511" y="220979"/>
                </a:lnTo>
                <a:lnTo>
                  <a:pt x="32486" y="210819"/>
                </a:lnTo>
                <a:lnTo>
                  <a:pt x="28233" y="200659"/>
                </a:lnTo>
                <a:lnTo>
                  <a:pt x="24752" y="189229"/>
                </a:lnTo>
                <a:lnTo>
                  <a:pt x="22682" y="182879"/>
                </a:lnTo>
                <a:lnTo>
                  <a:pt x="16497" y="179069"/>
                </a:lnTo>
                <a:close/>
              </a:path>
              <a:path w="309880" h="312420">
                <a:moveTo>
                  <a:pt x="222306" y="222249"/>
                </a:moveTo>
                <a:lnTo>
                  <a:pt x="210375" y="222249"/>
                </a:lnTo>
                <a:lnTo>
                  <a:pt x="208438" y="236219"/>
                </a:lnTo>
                <a:lnTo>
                  <a:pt x="205732" y="250189"/>
                </a:lnTo>
                <a:lnTo>
                  <a:pt x="202251" y="262889"/>
                </a:lnTo>
                <a:lnTo>
                  <a:pt x="197993" y="275589"/>
                </a:lnTo>
                <a:lnTo>
                  <a:pt x="187138" y="278129"/>
                </a:lnTo>
                <a:lnTo>
                  <a:pt x="176087" y="279399"/>
                </a:lnTo>
                <a:lnTo>
                  <a:pt x="164647" y="279399"/>
                </a:lnTo>
                <a:lnTo>
                  <a:pt x="152628" y="280669"/>
                </a:lnTo>
                <a:lnTo>
                  <a:pt x="247732" y="280669"/>
                </a:lnTo>
                <a:lnTo>
                  <a:pt x="256527" y="271779"/>
                </a:lnTo>
                <a:lnTo>
                  <a:pt x="212432" y="271779"/>
                </a:lnTo>
                <a:lnTo>
                  <a:pt x="216364" y="259079"/>
                </a:lnTo>
                <a:lnTo>
                  <a:pt x="219136" y="246379"/>
                </a:lnTo>
                <a:lnTo>
                  <a:pt x="221135" y="232409"/>
                </a:lnTo>
                <a:lnTo>
                  <a:pt x="222306" y="222249"/>
                </a:lnTo>
                <a:close/>
              </a:path>
              <a:path w="309880" h="312420">
                <a:moveTo>
                  <a:pt x="98996" y="129539"/>
                </a:moveTo>
                <a:lnTo>
                  <a:pt x="92811" y="129539"/>
                </a:lnTo>
                <a:lnTo>
                  <a:pt x="92811" y="134619"/>
                </a:lnTo>
                <a:lnTo>
                  <a:pt x="90754" y="135889"/>
                </a:lnTo>
                <a:lnTo>
                  <a:pt x="92811" y="140969"/>
                </a:lnTo>
                <a:lnTo>
                  <a:pt x="96939" y="140969"/>
                </a:lnTo>
                <a:lnTo>
                  <a:pt x="101066" y="142239"/>
                </a:lnTo>
                <a:lnTo>
                  <a:pt x="107251" y="144779"/>
                </a:lnTo>
                <a:lnTo>
                  <a:pt x="113436" y="144779"/>
                </a:lnTo>
                <a:lnTo>
                  <a:pt x="111955" y="161289"/>
                </a:lnTo>
                <a:lnTo>
                  <a:pt x="110859" y="177799"/>
                </a:lnTo>
                <a:lnTo>
                  <a:pt x="110698" y="186689"/>
                </a:lnTo>
                <a:lnTo>
                  <a:pt x="110602" y="196849"/>
                </a:lnTo>
                <a:lnTo>
                  <a:pt x="111379" y="212089"/>
                </a:lnTo>
                <a:lnTo>
                  <a:pt x="66001" y="212089"/>
                </a:lnTo>
                <a:lnTo>
                  <a:pt x="76862" y="217169"/>
                </a:lnTo>
                <a:lnTo>
                  <a:pt x="99354" y="222249"/>
                </a:lnTo>
                <a:lnTo>
                  <a:pt x="111379" y="224789"/>
                </a:lnTo>
                <a:lnTo>
                  <a:pt x="112954" y="238759"/>
                </a:lnTo>
                <a:lnTo>
                  <a:pt x="114723" y="252729"/>
                </a:lnTo>
                <a:lnTo>
                  <a:pt x="116881" y="265429"/>
                </a:lnTo>
                <a:lnTo>
                  <a:pt x="119621" y="278129"/>
                </a:lnTo>
                <a:lnTo>
                  <a:pt x="131505" y="278129"/>
                </a:lnTo>
                <a:lnTo>
                  <a:pt x="129261" y="266699"/>
                </a:lnTo>
                <a:lnTo>
                  <a:pt x="127100" y="253999"/>
                </a:lnTo>
                <a:lnTo>
                  <a:pt x="125326" y="240029"/>
                </a:lnTo>
                <a:lnTo>
                  <a:pt x="123748" y="227329"/>
                </a:lnTo>
                <a:lnTo>
                  <a:pt x="175007" y="227329"/>
                </a:lnTo>
                <a:lnTo>
                  <a:pt x="182273" y="226059"/>
                </a:lnTo>
                <a:lnTo>
                  <a:pt x="196419" y="224789"/>
                </a:lnTo>
                <a:lnTo>
                  <a:pt x="210375" y="222249"/>
                </a:lnTo>
                <a:lnTo>
                  <a:pt x="222306" y="222249"/>
                </a:lnTo>
                <a:lnTo>
                  <a:pt x="222745" y="218439"/>
                </a:lnTo>
                <a:lnTo>
                  <a:pt x="230108" y="215899"/>
                </a:lnTo>
                <a:lnTo>
                  <a:pt x="130293" y="215899"/>
                </a:lnTo>
                <a:lnTo>
                  <a:pt x="123748" y="214629"/>
                </a:lnTo>
                <a:lnTo>
                  <a:pt x="122623" y="196849"/>
                </a:lnTo>
                <a:lnTo>
                  <a:pt x="122524" y="186689"/>
                </a:lnTo>
                <a:lnTo>
                  <a:pt x="122616" y="177799"/>
                </a:lnTo>
                <a:lnTo>
                  <a:pt x="123459" y="163829"/>
                </a:lnTo>
                <a:lnTo>
                  <a:pt x="125806" y="146049"/>
                </a:lnTo>
                <a:lnTo>
                  <a:pt x="184380" y="146049"/>
                </a:lnTo>
                <a:lnTo>
                  <a:pt x="190615" y="144779"/>
                </a:lnTo>
                <a:lnTo>
                  <a:pt x="202120" y="142239"/>
                </a:lnTo>
                <a:lnTo>
                  <a:pt x="214754" y="142239"/>
                </a:lnTo>
                <a:lnTo>
                  <a:pt x="214503" y="140969"/>
                </a:lnTo>
                <a:lnTo>
                  <a:pt x="220687" y="138429"/>
                </a:lnTo>
                <a:lnTo>
                  <a:pt x="224811" y="135889"/>
                </a:lnTo>
                <a:lnTo>
                  <a:pt x="125806" y="135889"/>
                </a:lnTo>
                <a:lnTo>
                  <a:pt x="126099" y="134619"/>
                </a:lnTo>
                <a:lnTo>
                  <a:pt x="115493" y="134619"/>
                </a:lnTo>
                <a:lnTo>
                  <a:pt x="109308" y="132079"/>
                </a:lnTo>
                <a:lnTo>
                  <a:pt x="105181" y="132079"/>
                </a:lnTo>
                <a:lnTo>
                  <a:pt x="98996" y="129539"/>
                </a:lnTo>
                <a:close/>
              </a:path>
              <a:path w="309880" h="312420">
                <a:moveTo>
                  <a:pt x="303277" y="194309"/>
                </a:moveTo>
                <a:lnTo>
                  <a:pt x="274307" y="194309"/>
                </a:lnTo>
                <a:lnTo>
                  <a:pt x="274307" y="200659"/>
                </a:lnTo>
                <a:lnTo>
                  <a:pt x="272249" y="208279"/>
                </a:lnTo>
                <a:lnTo>
                  <a:pt x="272249" y="214629"/>
                </a:lnTo>
                <a:lnTo>
                  <a:pt x="263741" y="228599"/>
                </a:lnTo>
                <a:lnTo>
                  <a:pt x="253685" y="242569"/>
                </a:lnTo>
                <a:lnTo>
                  <a:pt x="242081" y="253999"/>
                </a:lnTo>
                <a:lnTo>
                  <a:pt x="228930" y="265429"/>
                </a:lnTo>
                <a:lnTo>
                  <a:pt x="222745" y="267969"/>
                </a:lnTo>
                <a:lnTo>
                  <a:pt x="218617" y="270509"/>
                </a:lnTo>
                <a:lnTo>
                  <a:pt x="212432" y="271779"/>
                </a:lnTo>
                <a:lnTo>
                  <a:pt x="256527" y="271779"/>
                </a:lnTo>
                <a:lnTo>
                  <a:pt x="279143" y="248919"/>
                </a:lnTo>
                <a:lnTo>
                  <a:pt x="301385" y="205739"/>
                </a:lnTo>
                <a:lnTo>
                  <a:pt x="303277" y="194309"/>
                </a:lnTo>
                <a:close/>
              </a:path>
              <a:path w="309880" h="312420">
                <a:moveTo>
                  <a:pt x="49504" y="214629"/>
                </a:moveTo>
                <a:lnTo>
                  <a:pt x="45377" y="215899"/>
                </a:lnTo>
                <a:lnTo>
                  <a:pt x="43307" y="215899"/>
                </a:lnTo>
                <a:lnTo>
                  <a:pt x="41249" y="218439"/>
                </a:lnTo>
                <a:lnTo>
                  <a:pt x="41249" y="227533"/>
                </a:lnTo>
                <a:lnTo>
                  <a:pt x="43307" y="231139"/>
                </a:lnTo>
                <a:lnTo>
                  <a:pt x="53872" y="231139"/>
                </a:lnTo>
                <a:lnTo>
                  <a:pt x="53460" y="229869"/>
                </a:lnTo>
                <a:lnTo>
                  <a:pt x="51562" y="220979"/>
                </a:lnTo>
                <a:lnTo>
                  <a:pt x="51562" y="215899"/>
                </a:lnTo>
                <a:lnTo>
                  <a:pt x="49504" y="214629"/>
                </a:lnTo>
                <a:close/>
              </a:path>
              <a:path w="309880" h="312420">
                <a:moveTo>
                  <a:pt x="175007" y="227329"/>
                </a:moveTo>
                <a:lnTo>
                  <a:pt x="131161" y="227329"/>
                </a:lnTo>
                <a:lnTo>
                  <a:pt x="145215" y="228599"/>
                </a:lnTo>
                <a:lnTo>
                  <a:pt x="167741" y="228599"/>
                </a:lnTo>
                <a:lnTo>
                  <a:pt x="175007" y="227329"/>
                </a:lnTo>
                <a:close/>
              </a:path>
              <a:path w="309880" h="312420">
                <a:moveTo>
                  <a:pt x="214754" y="142239"/>
                </a:moveTo>
                <a:lnTo>
                  <a:pt x="202120" y="142239"/>
                </a:lnTo>
                <a:lnTo>
                  <a:pt x="206019" y="160019"/>
                </a:lnTo>
                <a:lnTo>
                  <a:pt x="208567" y="176529"/>
                </a:lnTo>
                <a:lnTo>
                  <a:pt x="209955" y="193039"/>
                </a:lnTo>
                <a:lnTo>
                  <a:pt x="210375" y="210819"/>
                </a:lnTo>
                <a:lnTo>
                  <a:pt x="197293" y="213359"/>
                </a:lnTo>
                <a:lnTo>
                  <a:pt x="168032" y="215899"/>
                </a:lnTo>
                <a:lnTo>
                  <a:pt x="230108" y="215899"/>
                </a:lnTo>
                <a:lnTo>
                  <a:pt x="237472" y="213359"/>
                </a:lnTo>
                <a:lnTo>
                  <a:pt x="250845" y="208279"/>
                </a:lnTo>
                <a:lnTo>
                  <a:pt x="254916" y="205739"/>
                </a:lnTo>
                <a:lnTo>
                  <a:pt x="222745" y="205739"/>
                </a:lnTo>
                <a:lnTo>
                  <a:pt x="222036" y="189229"/>
                </a:lnTo>
                <a:lnTo>
                  <a:pt x="220167" y="172719"/>
                </a:lnTo>
                <a:lnTo>
                  <a:pt x="217526" y="156209"/>
                </a:lnTo>
                <a:lnTo>
                  <a:pt x="214754" y="142239"/>
                </a:lnTo>
                <a:close/>
              </a:path>
              <a:path w="309880" h="312420">
                <a:moveTo>
                  <a:pt x="66001" y="200659"/>
                </a:moveTo>
                <a:lnTo>
                  <a:pt x="61874" y="204469"/>
                </a:lnTo>
                <a:lnTo>
                  <a:pt x="61874" y="212089"/>
                </a:lnTo>
                <a:lnTo>
                  <a:pt x="111379" y="212089"/>
                </a:lnTo>
                <a:lnTo>
                  <a:pt x="100581" y="210819"/>
                </a:lnTo>
                <a:lnTo>
                  <a:pt x="89977" y="208279"/>
                </a:lnTo>
                <a:lnTo>
                  <a:pt x="79762" y="204469"/>
                </a:lnTo>
                <a:lnTo>
                  <a:pt x="70129" y="201929"/>
                </a:lnTo>
                <a:lnTo>
                  <a:pt x="66001" y="200659"/>
                </a:lnTo>
                <a:close/>
              </a:path>
              <a:path w="309880" h="312420">
                <a:moveTo>
                  <a:pt x="276377" y="132079"/>
                </a:moveTo>
                <a:lnTo>
                  <a:pt x="270179" y="132079"/>
                </a:lnTo>
                <a:lnTo>
                  <a:pt x="266065" y="135889"/>
                </a:lnTo>
                <a:lnTo>
                  <a:pt x="266065" y="140969"/>
                </a:lnTo>
                <a:lnTo>
                  <a:pt x="268799" y="149859"/>
                </a:lnTo>
                <a:lnTo>
                  <a:pt x="270957" y="158749"/>
                </a:lnTo>
                <a:lnTo>
                  <a:pt x="272730" y="168909"/>
                </a:lnTo>
                <a:lnTo>
                  <a:pt x="274307" y="179069"/>
                </a:lnTo>
                <a:lnTo>
                  <a:pt x="263932" y="186689"/>
                </a:lnTo>
                <a:lnTo>
                  <a:pt x="251621" y="194309"/>
                </a:lnTo>
                <a:lnTo>
                  <a:pt x="237763" y="200659"/>
                </a:lnTo>
                <a:lnTo>
                  <a:pt x="222745" y="205739"/>
                </a:lnTo>
                <a:lnTo>
                  <a:pt x="254916" y="205739"/>
                </a:lnTo>
                <a:lnTo>
                  <a:pt x="263059" y="200659"/>
                </a:lnTo>
                <a:lnTo>
                  <a:pt x="274307" y="194309"/>
                </a:lnTo>
                <a:lnTo>
                  <a:pt x="303277" y="194309"/>
                </a:lnTo>
                <a:lnTo>
                  <a:pt x="307690" y="167639"/>
                </a:lnTo>
                <a:lnTo>
                  <a:pt x="284619" y="167639"/>
                </a:lnTo>
                <a:lnTo>
                  <a:pt x="278434" y="135889"/>
                </a:lnTo>
                <a:lnTo>
                  <a:pt x="276377" y="132079"/>
                </a:lnTo>
                <a:close/>
              </a:path>
              <a:path w="309880" h="312420">
                <a:moveTo>
                  <a:pt x="292874" y="101599"/>
                </a:moveTo>
                <a:lnTo>
                  <a:pt x="280492" y="105409"/>
                </a:lnTo>
                <a:lnTo>
                  <a:pt x="278434" y="111759"/>
                </a:lnTo>
                <a:lnTo>
                  <a:pt x="278434" y="118109"/>
                </a:lnTo>
                <a:lnTo>
                  <a:pt x="281142" y="126999"/>
                </a:lnTo>
                <a:lnTo>
                  <a:pt x="283075" y="137159"/>
                </a:lnTo>
                <a:lnTo>
                  <a:pt x="284233" y="147319"/>
                </a:lnTo>
                <a:lnTo>
                  <a:pt x="284571" y="156209"/>
                </a:lnTo>
                <a:lnTo>
                  <a:pt x="284619" y="167639"/>
                </a:lnTo>
                <a:lnTo>
                  <a:pt x="307690" y="167639"/>
                </a:lnTo>
                <a:lnTo>
                  <a:pt x="309372" y="157479"/>
                </a:lnTo>
                <a:lnTo>
                  <a:pt x="308662" y="144779"/>
                </a:lnTo>
                <a:lnTo>
                  <a:pt x="306792" y="133349"/>
                </a:lnTo>
                <a:lnTo>
                  <a:pt x="304148" y="121919"/>
                </a:lnTo>
                <a:lnTo>
                  <a:pt x="301117" y="111759"/>
                </a:lnTo>
                <a:lnTo>
                  <a:pt x="299059" y="105409"/>
                </a:lnTo>
                <a:lnTo>
                  <a:pt x="292874" y="101599"/>
                </a:lnTo>
                <a:close/>
              </a:path>
              <a:path w="309880" h="312420">
                <a:moveTo>
                  <a:pt x="184380" y="146049"/>
                </a:moveTo>
                <a:lnTo>
                  <a:pt x="125806" y="146049"/>
                </a:lnTo>
                <a:lnTo>
                  <a:pt x="138445" y="148589"/>
                </a:lnTo>
                <a:lnTo>
                  <a:pt x="165290" y="148589"/>
                </a:lnTo>
                <a:lnTo>
                  <a:pt x="178146" y="147319"/>
                </a:lnTo>
                <a:lnTo>
                  <a:pt x="184380" y="146049"/>
                </a:lnTo>
                <a:close/>
              </a:path>
              <a:path w="309880" h="312420">
                <a:moveTo>
                  <a:pt x="184451" y="76199"/>
                </a:moveTo>
                <a:lnTo>
                  <a:pt x="169125" y="76199"/>
                </a:lnTo>
                <a:lnTo>
                  <a:pt x="178017" y="87629"/>
                </a:lnTo>
                <a:lnTo>
                  <a:pt x="186137" y="101599"/>
                </a:lnTo>
                <a:lnTo>
                  <a:pt x="193486" y="115569"/>
                </a:lnTo>
                <a:lnTo>
                  <a:pt x="200063" y="132079"/>
                </a:lnTo>
                <a:lnTo>
                  <a:pt x="164969" y="135889"/>
                </a:lnTo>
                <a:lnTo>
                  <a:pt x="224811" y="135889"/>
                </a:lnTo>
                <a:lnTo>
                  <a:pt x="226872" y="134619"/>
                </a:lnTo>
                <a:lnTo>
                  <a:pt x="233057" y="132079"/>
                </a:lnTo>
                <a:lnTo>
                  <a:pt x="237185" y="129539"/>
                </a:lnTo>
                <a:lnTo>
                  <a:pt x="237185" y="128269"/>
                </a:lnTo>
                <a:lnTo>
                  <a:pt x="210375" y="128269"/>
                </a:lnTo>
                <a:lnTo>
                  <a:pt x="204995" y="111759"/>
                </a:lnTo>
                <a:lnTo>
                  <a:pt x="198259" y="97789"/>
                </a:lnTo>
                <a:lnTo>
                  <a:pt x="190362" y="83819"/>
                </a:lnTo>
                <a:lnTo>
                  <a:pt x="184451" y="76199"/>
                </a:lnTo>
                <a:close/>
              </a:path>
              <a:path w="309880" h="312420">
                <a:moveTo>
                  <a:pt x="184247" y="69849"/>
                </a:moveTo>
                <a:lnTo>
                  <a:pt x="121691" y="69849"/>
                </a:lnTo>
                <a:lnTo>
                  <a:pt x="129933" y="74929"/>
                </a:lnTo>
                <a:lnTo>
                  <a:pt x="136118" y="76199"/>
                </a:lnTo>
                <a:lnTo>
                  <a:pt x="129125" y="90169"/>
                </a:lnTo>
                <a:lnTo>
                  <a:pt x="123486" y="104139"/>
                </a:lnTo>
                <a:lnTo>
                  <a:pt x="119007" y="119379"/>
                </a:lnTo>
                <a:lnTo>
                  <a:pt x="115493" y="134619"/>
                </a:lnTo>
                <a:lnTo>
                  <a:pt x="126099" y="134619"/>
                </a:lnTo>
                <a:lnTo>
                  <a:pt x="129319" y="120649"/>
                </a:lnTo>
                <a:lnTo>
                  <a:pt x="133799" y="105409"/>
                </a:lnTo>
                <a:lnTo>
                  <a:pt x="139438" y="91439"/>
                </a:lnTo>
                <a:lnTo>
                  <a:pt x="146431" y="78739"/>
                </a:lnTo>
                <a:lnTo>
                  <a:pt x="158813" y="78739"/>
                </a:lnTo>
                <a:lnTo>
                  <a:pt x="164998" y="76199"/>
                </a:lnTo>
                <a:lnTo>
                  <a:pt x="184451" y="76199"/>
                </a:lnTo>
                <a:lnTo>
                  <a:pt x="181495" y="72389"/>
                </a:lnTo>
                <a:lnTo>
                  <a:pt x="184247" y="69849"/>
                </a:lnTo>
                <a:close/>
              </a:path>
              <a:path w="309880" h="312420">
                <a:moveTo>
                  <a:pt x="231000" y="119379"/>
                </a:moveTo>
                <a:lnTo>
                  <a:pt x="228930" y="121919"/>
                </a:lnTo>
                <a:lnTo>
                  <a:pt x="210375" y="128269"/>
                </a:lnTo>
                <a:lnTo>
                  <a:pt x="237185" y="128269"/>
                </a:lnTo>
                <a:lnTo>
                  <a:pt x="237185" y="124459"/>
                </a:lnTo>
                <a:lnTo>
                  <a:pt x="235127" y="121919"/>
                </a:lnTo>
                <a:lnTo>
                  <a:pt x="231000" y="119379"/>
                </a:lnTo>
                <a:close/>
              </a:path>
              <a:path w="309880" h="312420">
                <a:moveTo>
                  <a:pt x="124844" y="52069"/>
                </a:moveTo>
                <a:lnTo>
                  <a:pt x="111379" y="52069"/>
                </a:lnTo>
                <a:lnTo>
                  <a:pt x="111379" y="55879"/>
                </a:lnTo>
                <a:lnTo>
                  <a:pt x="113436" y="58419"/>
                </a:lnTo>
                <a:lnTo>
                  <a:pt x="113436" y="59689"/>
                </a:lnTo>
                <a:lnTo>
                  <a:pt x="105181" y="64769"/>
                </a:lnTo>
                <a:lnTo>
                  <a:pt x="92811" y="74929"/>
                </a:lnTo>
                <a:lnTo>
                  <a:pt x="88684" y="76199"/>
                </a:lnTo>
                <a:lnTo>
                  <a:pt x="88684" y="81279"/>
                </a:lnTo>
                <a:lnTo>
                  <a:pt x="90754" y="82549"/>
                </a:lnTo>
                <a:lnTo>
                  <a:pt x="92811" y="85089"/>
                </a:lnTo>
                <a:lnTo>
                  <a:pt x="98996" y="85089"/>
                </a:lnTo>
                <a:lnTo>
                  <a:pt x="103990" y="81279"/>
                </a:lnTo>
                <a:lnTo>
                  <a:pt x="109567" y="77469"/>
                </a:lnTo>
                <a:lnTo>
                  <a:pt x="115532" y="73659"/>
                </a:lnTo>
                <a:lnTo>
                  <a:pt x="121691" y="69849"/>
                </a:lnTo>
                <a:lnTo>
                  <a:pt x="184247" y="69849"/>
                </a:lnTo>
                <a:lnTo>
                  <a:pt x="188374" y="66039"/>
                </a:lnTo>
                <a:lnTo>
                  <a:pt x="144085" y="66039"/>
                </a:lnTo>
                <a:lnTo>
                  <a:pt x="136898" y="64769"/>
                </a:lnTo>
                <a:lnTo>
                  <a:pt x="130870" y="62229"/>
                </a:lnTo>
                <a:lnTo>
                  <a:pt x="125806" y="58419"/>
                </a:lnTo>
                <a:lnTo>
                  <a:pt x="123748" y="58419"/>
                </a:lnTo>
                <a:lnTo>
                  <a:pt x="123748" y="54609"/>
                </a:lnTo>
                <a:lnTo>
                  <a:pt x="124844" y="52069"/>
                </a:lnTo>
                <a:close/>
              </a:path>
              <a:path w="309880" h="312420">
                <a:moveTo>
                  <a:pt x="142316" y="26669"/>
                </a:moveTo>
                <a:lnTo>
                  <a:pt x="123748" y="26669"/>
                </a:lnTo>
                <a:lnTo>
                  <a:pt x="127876" y="29209"/>
                </a:lnTo>
                <a:lnTo>
                  <a:pt x="132003" y="33019"/>
                </a:lnTo>
                <a:lnTo>
                  <a:pt x="119621" y="38099"/>
                </a:lnTo>
                <a:lnTo>
                  <a:pt x="117563" y="41909"/>
                </a:lnTo>
                <a:lnTo>
                  <a:pt x="152628" y="41909"/>
                </a:lnTo>
                <a:lnTo>
                  <a:pt x="164098" y="43179"/>
                </a:lnTo>
                <a:lnTo>
                  <a:pt x="173248" y="45719"/>
                </a:lnTo>
                <a:lnTo>
                  <a:pt x="179305" y="49529"/>
                </a:lnTo>
                <a:lnTo>
                  <a:pt x="181495" y="54609"/>
                </a:lnTo>
                <a:lnTo>
                  <a:pt x="179305" y="58419"/>
                </a:lnTo>
                <a:lnTo>
                  <a:pt x="173248" y="62229"/>
                </a:lnTo>
                <a:lnTo>
                  <a:pt x="164098" y="64769"/>
                </a:lnTo>
                <a:lnTo>
                  <a:pt x="152628" y="66039"/>
                </a:lnTo>
                <a:lnTo>
                  <a:pt x="188374" y="66039"/>
                </a:lnTo>
                <a:lnTo>
                  <a:pt x="189750" y="64769"/>
                </a:lnTo>
                <a:lnTo>
                  <a:pt x="203496" y="64769"/>
                </a:lnTo>
                <a:lnTo>
                  <a:pt x="206248" y="62229"/>
                </a:lnTo>
                <a:lnTo>
                  <a:pt x="206248" y="59689"/>
                </a:lnTo>
                <a:lnTo>
                  <a:pt x="204190" y="55879"/>
                </a:lnTo>
                <a:lnTo>
                  <a:pt x="202120" y="55879"/>
                </a:lnTo>
                <a:lnTo>
                  <a:pt x="200063" y="54609"/>
                </a:lnTo>
                <a:lnTo>
                  <a:pt x="195935" y="54609"/>
                </a:lnTo>
                <a:lnTo>
                  <a:pt x="193878" y="52069"/>
                </a:lnTo>
                <a:lnTo>
                  <a:pt x="193878" y="49529"/>
                </a:lnTo>
                <a:lnTo>
                  <a:pt x="191808" y="48259"/>
                </a:lnTo>
                <a:lnTo>
                  <a:pt x="189750" y="43179"/>
                </a:lnTo>
                <a:lnTo>
                  <a:pt x="195935" y="43179"/>
                </a:lnTo>
                <a:lnTo>
                  <a:pt x="200063" y="41909"/>
                </a:lnTo>
                <a:lnTo>
                  <a:pt x="202120" y="39369"/>
                </a:lnTo>
                <a:lnTo>
                  <a:pt x="200063" y="35559"/>
                </a:lnTo>
                <a:lnTo>
                  <a:pt x="181495" y="35559"/>
                </a:lnTo>
                <a:lnTo>
                  <a:pt x="177368" y="33019"/>
                </a:lnTo>
                <a:lnTo>
                  <a:pt x="175310" y="33019"/>
                </a:lnTo>
                <a:lnTo>
                  <a:pt x="171183" y="31749"/>
                </a:lnTo>
                <a:lnTo>
                  <a:pt x="173247" y="29209"/>
                </a:lnTo>
                <a:lnTo>
                  <a:pt x="144373" y="29209"/>
                </a:lnTo>
                <a:lnTo>
                  <a:pt x="142316" y="26669"/>
                </a:lnTo>
                <a:close/>
              </a:path>
              <a:path w="309880" h="312420">
                <a:moveTo>
                  <a:pt x="203496" y="64769"/>
                </a:moveTo>
                <a:lnTo>
                  <a:pt x="195935" y="64769"/>
                </a:lnTo>
                <a:lnTo>
                  <a:pt x="197993" y="66039"/>
                </a:lnTo>
                <a:lnTo>
                  <a:pt x="202120" y="66039"/>
                </a:lnTo>
                <a:lnTo>
                  <a:pt x="203496" y="64769"/>
                </a:lnTo>
                <a:close/>
              </a:path>
              <a:path w="309880" h="312420">
                <a:moveTo>
                  <a:pt x="152628" y="0"/>
                </a:moveTo>
                <a:lnTo>
                  <a:pt x="125264" y="3809"/>
                </a:lnTo>
                <a:lnTo>
                  <a:pt x="99256" y="10159"/>
                </a:lnTo>
                <a:lnTo>
                  <a:pt x="75183" y="22859"/>
                </a:lnTo>
                <a:lnTo>
                  <a:pt x="53619" y="38099"/>
                </a:lnTo>
                <a:lnTo>
                  <a:pt x="47434" y="41909"/>
                </a:lnTo>
                <a:lnTo>
                  <a:pt x="47434" y="49529"/>
                </a:lnTo>
                <a:lnTo>
                  <a:pt x="51562" y="54609"/>
                </a:lnTo>
                <a:lnTo>
                  <a:pt x="57746" y="58419"/>
                </a:lnTo>
                <a:lnTo>
                  <a:pt x="66001" y="58419"/>
                </a:lnTo>
                <a:lnTo>
                  <a:pt x="68059" y="59689"/>
                </a:lnTo>
                <a:lnTo>
                  <a:pt x="70129" y="59689"/>
                </a:lnTo>
                <a:lnTo>
                  <a:pt x="70129" y="58419"/>
                </a:lnTo>
                <a:lnTo>
                  <a:pt x="91520" y="53339"/>
                </a:lnTo>
                <a:lnTo>
                  <a:pt x="101738" y="52069"/>
                </a:lnTo>
                <a:lnTo>
                  <a:pt x="124844" y="52069"/>
                </a:lnTo>
                <a:lnTo>
                  <a:pt x="125939" y="49529"/>
                </a:lnTo>
                <a:lnTo>
                  <a:pt x="131997" y="45719"/>
                </a:lnTo>
                <a:lnTo>
                  <a:pt x="141150" y="43179"/>
                </a:lnTo>
                <a:lnTo>
                  <a:pt x="86626" y="43179"/>
                </a:lnTo>
                <a:lnTo>
                  <a:pt x="95038" y="38099"/>
                </a:lnTo>
                <a:lnTo>
                  <a:pt x="104416" y="34289"/>
                </a:lnTo>
                <a:lnTo>
                  <a:pt x="123748" y="26669"/>
                </a:lnTo>
                <a:lnTo>
                  <a:pt x="142316" y="26669"/>
                </a:lnTo>
                <a:lnTo>
                  <a:pt x="140246" y="25399"/>
                </a:lnTo>
                <a:lnTo>
                  <a:pt x="198510" y="25399"/>
                </a:lnTo>
                <a:lnTo>
                  <a:pt x="200063" y="21589"/>
                </a:lnTo>
                <a:lnTo>
                  <a:pt x="200063" y="15239"/>
                </a:lnTo>
                <a:lnTo>
                  <a:pt x="197993" y="6349"/>
                </a:lnTo>
                <a:lnTo>
                  <a:pt x="189750" y="6349"/>
                </a:lnTo>
                <a:lnTo>
                  <a:pt x="180466" y="3809"/>
                </a:lnTo>
                <a:lnTo>
                  <a:pt x="152628" y="0"/>
                </a:lnTo>
                <a:close/>
              </a:path>
              <a:path w="309880" h="312420">
                <a:moveTo>
                  <a:pt x="109829" y="40639"/>
                </a:moveTo>
                <a:lnTo>
                  <a:pt x="102095" y="40639"/>
                </a:lnTo>
                <a:lnTo>
                  <a:pt x="86626" y="43179"/>
                </a:lnTo>
                <a:lnTo>
                  <a:pt x="141150" y="43179"/>
                </a:lnTo>
                <a:lnTo>
                  <a:pt x="152628" y="41909"/>
                </a:lnTo>
                <a:lnTo>
                  <a:pt x="117563" y="41909"/>
                </a:lnTo>
                <a:lnTo>
                  <a:pt x="109829" y="40639"/>
                </a:lnTo>
                <a:close/>
              </a:path>
              <a:path w="309880" h="312420">
                <a:moveTo>
                  <a:pt x="195935" y="31749"/>
                </a:moveTo>
                <a:lnTo>
                  <a:pt x="193878" y="31749"/>
                </a:lnTo>
                <a:lnTo>
                  <a:pt x="189750" y="33019"/>
                </a:lnTo>
                <a:lnTo>
                  <a:pt x="185623" y="33019"/>
                </a:lnTo>
                <a:lnTo>
                  <a:pt x="181495" y="35559"/>
                </a:lnTo>
                <a:lnTo>
                  <a:pt x="200063" y="35559"/>
                </a:lnTo>
                <a:lnTo>
                  <a:pt x="200063" y="33019"/>
                </a:lnTo>
                <a:lnTo>
                  <a:pt x="195935" y="31749"/>
                </a:lnTo>
                <a:close/>
              </a:path>
              <a:path w="309880" h="312420">
                <a:moveTo>
                  <a:pt x="198510" y="25399"/>
                </a:moveTo>
                <a:lnTo>
                  <a:pt x="162941" y="25399"/>
                </a:lnTo>
                <a:lnTo>
                  <a:pt x="160870" y="26669"/>
                </a:lnTo>
                <a:lnTo>
                  <a:pt x="158813" y="29209"/>
                </a:lnTo>
                <a:lnTo>
                  <a:pt x="173247" y="29209"/>
                </a:lnTo>
                <a:lnTo>
                  <a:pt x="175310" y="26669"/>
                </a:lnTo>
                <a:lnTo>
                  <a:pt x="197993" y="26669"/>
                </a:lnTo>
                <a:lnTo>
                  <a:pt x="198510" y="25399"/>
                </a:lnTo>
                <a:close/>
              </a:path>
              <a:path w="309880" h="312420">
                <a:moveTo>
                  <a:pt x="197993" y="26669"/>
                </a:moveTo>
                <a:lnTo>
                  <a:pt x="181495" y="26669"/>
                </a:lnTo>
                <a:lnTo>
                  <a:pt x="185623" y="29209"/>
                </a:lnTo>
                <a:lnTo>
                  <a:pt x="191808" y="29209"/>
                </a:lnTo>
                <a:lnTo>
                  <a:pt x="197993" y="26669"/>
                </a:lnTo>
                <a:close/>
              </a:path>
            </a:pathLst>
          </a:custGeom>
          <a:solidFill>
            <a:schemeClr val="tx2"/>
          </a:solidFill>
        </p:spPr>
        <p:txBody>
          <a:bodyPr wrap="square" lIns="0" tIns="0" rIns="0" bIns="0" rtlCol="0"/>
          <a:lstStyle/>
          <a:p>
            <a:endParaRPr/>
          </a:p>
        </p:txBody>
      </p:sp>
      <p:sp>
        <p:nvSpPr>
          <p:cNvPr id="48" name="Footer Placeholder 2">
            <a:extLst>
              <a:ext uri="{FF2B5EF4-FFF2-40B4-BE49-F238E27FC236}">
                <a16:creationId xmlns:a16="http://schemas.microsoft.com/office/drawing/2014/main" id="{177CE8E0-DCBC-A43F-165A-146EE6CC6F6C}"/>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pic>
        <p:nvPicPr>
          <p:cNvPr id="53" name="Graphic 52" descr="Marker with solid fill">
            <a:extLst>
              <a:ext uri="{FF2B5EF4-FFF2-40B4-BE49-F238E27FC236}">
                <a16:creationId xmlns:a16="http://schemas.microsoft.com/office/drawing/2014/main" id="{BC726982-1CD4-1C76-2D21-1108E9A534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27226" y="5805831"/>
            <a:ext cx="177585" cy="177585"/>
          </a:xfrm>
          <a:prstGeom prst="rect">
            <a:avLst/>
          </a:prstGeom>
        </p:spPr>
      </p:pic>
      <p:pic>
        <p:nvPicPr>
          <p:cNvPr id="54" name="Graphic 53" descr="Marker with solid fill">
            <a:extLst>
              <a:ext uri="{FF2B5EF4-FFF2-40B4-BE49-F238E27FC236}">
                <a16:creationId xmlns:a16="http://schemas.microsoft.com/office/drawing/2014/main" id="{D687A831-6E78-01A1-FFBA-71BAB98908B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59806" y="5739542"/>
            <a:ext cx="177585" cy="177585"/>
          </a:xfrm>
          <a:prstGeom prst="rect">
            <a:avLst/>
          </a:prstGeom>
        </p:spPr>
      </p:pic>
      <p:pic>
        <p:nvPicPr>
          <p:cNvPr id="56" name="Graphic 55" descr="Coins with solid fill">
            <a:extLst>
              <a:ext uri="{FF2B5EF4-FFF2-40B4-BE49-F238E27FC236}">
                <a16:creationId xmlns:a16="http://schemas.microsoft.com/office/drawing/2014/main" id="{B82A1371-83ED-47CC-BB4F-1DEAE0E0156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16018" y="7481711"/>
            <a:ext cx="289049" cy="289049"/>
          </a:xfrm>
          <a:prstGeom prst="rect">
            <a:avLst/>
          </a:prstGeom>
        </p:spPr>
      </p:pic>
    </p:spTree>
    <p:extLst>
      <p:ext uri="{BB962C8B-B14F-4D97-AF65-F5344CB8AC3E}">
        <p14:creationId xmlns:p14="http://schemas.microsoft.com/office/powerpoint/2010/main" val="545789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E68DF-D094-7B71-FB22-FDFBAFF07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3468E-92C1-B77F-40FF-2347219CCD0C}"/>
              </a:ext>
            </a:extLst>
          </p:cNvPr>
          <p:cNvSpPr>
            <a:spLocks noGrp="1"/>
          </p:cNvSpPr>
          <p:nvPr>
            <p:ph type="title" idx="4294967295"/>
          </p:nvPr>
        </p:nvSpPr>
        <p:spPr>
          <a:xfrm>
            <a:off x="813053" y="557580"/>
            <a:ext cx="12159113" cy="505267"/>
          </a:xfrm>
          <a:prstGeom prst="rect">
            <a:avLst/>
          </a:prstGeom>
        </p:spPr>
        <p:txBody>
          <a:bodyPr vert="horz" wrap="square" lIns="0" tIns="12700" rIns="0" bIns="0" rtlCol="0">
            <a:spAutoFit/>
          </a:bodyPr>
          <a:lstStyle/>
          <a:p>
            <a:pPr marL="12700">
              <a:spcBef>
                <a:spcPts val="100"/>
              </a:spcBef>
            </a:pPr>
            <a:r>
              <a:rPr lang="en-US" sz="3200" b="1" spc="-30" dirty="0">
                <a:solidFill>
                  <a:srgbClr val="204471"/>
                </a:solidFill>
                <a:latin typeface="Arial"/>
                <a:cs typeface="Arial"/>
              </a:rPr>
              <a:t>Leasing is Attractive to Consumers, Dealer &amp; Lenders</a:t>
            </a:r>
          </a:p>
        </p:txBody>
      </p:sp>
      <p:sp>
        <p:nvSpPr>
          <p:cNvPr id="3" name="Text Placeholder 2">
            <a:extLst>
              <a:ext uri="{FF2B5EF4-FFF2-40B4-BE49-F238E27FC236}">
                <a16:creationId xmlns:a16="http://schemas.microsoft.com/office/drawing/2014/main" id="{D1BCFF52-72E7-855B-7706-CCE8B773C16E}"/>
              </a:ext>
            </a:extLst>
          </p:cNvPr>
          <p:cNvSpPr>
            <a:spLocks noGrp="1"/>
          </p:cNvSpPr>
          <p:nvPr>
            <p:ph type="body" idx="4294967295"/>
          </p:nvPr>
        </p:nvSpPr>
        <p:spPr>
          <a:xfrm>
            <a:off x="913201" y="1298190"/>
            <a:ext cx="6900517" cy="6478697"/>
          </a:xfrm>
          <a:prstGeom prst="rect">
            <a:avLst/>
          </a:prstGeom>
        </p:spPr>
        <p:txBody>
          <a:bodyPr/>
          <a:lstStyle/>
          <a:p>
            <a:pPr marL="285750"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Consumers receive lower monthly payments resulting in more affordable options.</a:t>
            </a:r>
          </a:p>
          <a:p>
            <a:pPr marL="742950" lvl="1"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In this example, the lease monthly payment is USD $178.55 less than the loan payment assuming the same purchase price and FICO.</a:t>
            </a:r>
          </a:p>
          <a:p>
            <a:pPr marL="285750"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Dealers sell more cars through expanded financing programs with increased affordability. </a:t>
            </a:r>
          </a:p>
          <a:p>
            <a:pPr marL="742950" lvl="1"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There is substantial dealer demand for this program; AmeriTrust has 700+ current dealers with a robust pipeline.</a:t>
            </a:r>
          </a:p>
          <a:p>
            <a:pPr marL="285750"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Lenders receive higher equivalent yields (leases are priced off a money factor) with similar risk resulting in higher risk adjusted returns.</a:t>
            </a:r>
          </a:p>
          <a:p>
            <a:pPr marL="742950" lvl="1"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On average lenders will receive between 150-300 basis points more yield on a prime lease vs a loan.</a:t>
            </a:r>
          </a:p>
          <a:p>
            <a:pPr marL="742950" lvl="1"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In this example, the Lender receives an incremental $7,287 in interest over the term of the lease vs a loan. </a:t>
            </a:r>
          </a:p>
          <a:p>
            <a:pPr marL="742950" lvl="1"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Residual risk is mitigated through conservative up-front residuals and lease structure, which is designed to create equity in the vehicle before lease expiration resulting in early buyouts, pay-offs and trade-ins.</a:t>
            </a:r>
          </a:p>
          <a:p>
            <a:pPr marL="742950" lvl="1"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Used cars have typically already gone through considerable early depreciation.</a:t>
            </a:r>
          </a:p>
          <a:p>
            <a:pPr marL="742950" lvl="1" indent="-285750">
              <a:spcBef>
                <a:spcPts val="400"/>
              </a:spcBef>
              <a:spcAft>
                <a:spcPts val="400"/>
              </a:spcAft>
              <a:buClr>
                <a:schemeClr val="accent1"/>
              </a:buClr>
              <a:buFont typeface="Wingdings" panose="05000000000000000000" pitchFamily="2" charset="2"/>
              <a:buChar char="§"/>
            </a:pPr>
            <a:r>
              <a:rPr lang="en-US" sz="1600" dirty="0">
                <a:latin typeface="Arial" panose="020B0604020202020204" pitchFamily="34" charset="0"/>
                <a:cs typeface="Arial" panose="020B0604020202020204" pitchFamily="34" charset="0"/>
              </a:rPr>
              <a:t>Residual insurance is also available. </a:t>
            </a:r>
          </a:p>
          <a:p>
            <a:pPr marL="285750" indent="-285750">
              <a:spcBef>
                <a:spcPts val="400"/>
              </a:spcBef>
              <a:spcAft>
                <a:spcPts val="400"/>
              </a:spcAft>
              <a:buClr>
                <a:schemeClr val="accent1"/>
              </a:buClr>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p:txBody>
      </p:sp>
      <p:sp>
        <p:nvSpPr>
          <p:cNvPr id="9" name="object 5">
            <a:extLst>
              <a:ext uri="{FF2B5EF4-FFF2-40B4-BE49-F238E27FC236}">
                <a16:creationId xmlns:a16="http://schemas.microsoft.com/office/drawing/2014/main" id="{D089274C-4034-EF6F-7A40-34775B94690B}"/>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graphicFrame>
        <p:nvGraphicFramePr>
          <p:cNvPr id="6" name="Chart 5">
            <a:extLst>
              <a:ext uri="{FF2B5EF4-FFF2-40B4-BE49-F238E27FC236}">
                <a16:creationId xmlns:a16="http://schemas.microsoft.com/office/drawing/2014/main" id="{287F195D-CFC7-4102-8E22-05382479E4F4}"/>
              </a:ext>
            </a:extLst>
          </p:cNvPr>
          <p:cNvGraphicFramePr>
            <a:graphicFrameLocks/>
          </p:cNvGraphicFramePr>
          <p:nvPr/>
        </p:nvGraphicFramePr>
        <p:xfrm>
          <a:off x="8808340" y="1496132"/>
          <a:ext cx="4572000" cy="429287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150124EE-89A2-5D75-0EE3-164B53E03FD7}"/>
              </a:ext>
            </a:extLst>
          </p:cNvPr>
          <p:cNvSpPr txBox="1"/>
          <p:nvPr/>
        </p:nvSpPr>
        <p:spPr>
          <a:xfrm>
            <a:off x="12205473" y="2273643"/>
            <a:ext cx="643125" cy="246221"/>
          </a:xfrm>
          <a:prstGeom prst="rect">
            <a:avLst/>
          </a:prstGeom>
          <a:noFill/>
          <a:ln>
            <a:solidFill>
              <a:schemeClr val="tx1"/>
            </a:solidFill>
          </a:ln>
        </p:spPr>
        <p:txBody>
          <a:bodyPr wrap="none" rtlCol="0">
            <a:spAutoFit/>
          </a:bodyPr>
          <a:lstStyle/>
          <a:p>
            <a:r>
              <a:rPr lang="en-US" sz="1000" dirty="0"/>
              <a:t>$15,750</a:t>
            </a:r>
          </a:p>
        </p:txBody>
      </p:sp>
      <p:graphicFrame>
        <p:nvGraphicFramePr>
          <p:cNvPr id="11" name="Table 10">
            <a:extLst>
              <a:ext uri="{FF2B5EF4-FFF2-40B4-BE49-F238E27FC236}">
                <a16:creationId xmlns:a16="http://schemas.microsoft.com/office/drawing/2014/main" id="{4FE7D6D1-27BB-3E20-71E0-F60C05906BAD}"/>
              </a:ext>
            </a:extLst>
          </p:cNvPr>
          <p:cNvGraphicFramePr>
            <a:graphicFrameLocks noGrp="1"/>
          </p:cNvGraphicFramePr>
          <p:nvPr>
            <p:extLst>
              <p:ext uri="{D42A27DB-BD31-4B8C-83A1-F6EECF244321}">
                <p14:modId xmlns:p14="http://schemas.microsoft.com/office/powerpoint/2010/main" val="2306187329"/>
              </p:ext>
            </p:extLst>
          </p:nvPr>
        </p:nvGraphicFramePr>
        <p:xfrm>
          <a:off x="8083684" y="6083374"/>
          <a:ext cx="6307881" cy="1259840"/>
        </p:xfrm>
        <a:graphic>
          <a:graphicData uri="http://schemas.openxmlformats.org/drawingml/2006/table">
            <a:tbl>
              <a:tblPr firstRow="1" bandRow="1">
                <a:tableStyleId>{5C22544A-7EE6-4342-B048-85BDC9FD1C3A}</a:tableStyleId>
              </a:tblPr>
              <a:tblGrid>
                <a:gridCol w="732825">
                  <a:extLst>
                    <a:ext uri="{9D8B030D-6E8A-4147-A177-3AD203B41FA5}">
                      <a16:colId xmlns:a16="http://schemas.microsoft.com/office/drawing/2014/main" val="2172018652"/>
                    </a:ext>
                  </a:extLst>
                </a:gridCol>
                <a:gridCol w="992862">
                  <a:extLst>
                    <a:ext uri="{9D8B030D-6E8A-4147-A177-3AD203B41FA5}">
                      <a16:colId xmlns:a16="http://schemas.microsoft.com/office/drawing/2014/main" val="3264859202"/>
                    </a:ext>
                  </a:extLst>
                </a:gridCol>
                <a:gridCol w="732826">
                  <a:extLst>
                    <a:ext uri="{9D8B030D-6E8A-4147-A177-3AD203B41FA5}">
                      <a16:colId xmlns:a16="http://schemas.microsoft.com/office/drawing/2014/main" val="73004918"/>
                    </a:ext>
                  </a:extLst>
                </a:gridCol>
                <a:gridCol w="1181978">
                  <a:extLst>
                    <a:ext uri="{9D8B030D-6E8A-4147-A177-3AD203B41FA5}">
                      <a16:colId xmlns:a16="http://schemas.microsoft.com/office/drawing/2014/main" val="1692779901"/>
                    </a:ext>
                  </a:extLst>
                </a:gridCol>
                <a:gridCol w="1217438">
                  <a:extLst>
                    <a:ext uri="{9D8B030D-6E8A-4147-A177-3AD203B41FA5}">
                      <a16:colId xmlns:a16="http://schemas.microsoft.com/office/drawing/2014/main" val="3883764356"/>
                    </a:ext>
                  </a:extLst>
                </a:gridCol>
                <a:gridCol w="1449952">
                  <a:extLst>
                    <a:ext uri="{9D8B030D-6E8A-4147-A177-3AD203B41FA5}">
                      <a16:colId xmlns:a16="http://schemas.microsoft.com/office/drawing/2014/main" val="1805138466"/>
                    </a:ext>
                  </a:extLst>
                </a:gridCol>
              </a:tblGrid>
              <a:tr h="370840">
                <a:tc>
                  <a:txBody>
                    <a:bodyPr/>
                    <a:lstStyle/>
                    <a:p>
                      <a:pPr algn="ctr"/>
                      <a:endParaRPr lang="en-US" sz="1400" dirty="0">
                        <a:latin typeface="Arial" panose="020B0604020202020204" pitchFamily="34" charset="0"/>
                        <a:cs typeface="Arial" panose="020B0604020202020204" pitchFamily="34" charset="0"/>
                      </a:endParaRPr>
                    </a:p>
                  </a:txBody>
                  <a:tcPr anchor="ctr">
                    <a:noFill/>
                  </a:tcPr>
                </a:tc>
                <a:tc>
                  <a:txBody>
                    <a:bodyPr/>
                    <a:lstStyle/>
                    <a:p>
                      <a:pPr algn="ctr"/>
                      <a:r>
                        <a:rPr lang="en-US" sz="1400" b="0" dirty="0">
                          <a:latin typeface="Arial" panose="020B0604020202020204" pitchFamily="34" charset="0"/>
                          <a:cs typeface="Arial" panose="020B0604020202020204" pitchFamily="34" charset="0"/>
                        </a:rPr>
                        <a:t>Amount</a:t>
                      </a:r>
                    </a:p>
                  </a:txBody>
                  <a:tcPr anchor="ctr"/>
                </a:tc>
                <a:tc>
                  <a:txBody>
                    <a:bodyPr/>
                    <a:lstStyle/>
                    <a:p>
                      <a:pPr algn="ctr"/>
                      <a:r>
                        <a:rPr lang="en-US" sz="1400" b="0" dirty="0">
                          <a:latin typeface="Arial" panose="020B0604020202020204" pitchFamily="34" charset="0"/>
                          <a:cs typeface="Arial" panose="020B0604020202020204" pitchFamily="34" charset="0"/>
                        </a:rPr>
                        <a:t>FICO</a:t>
                      </a:r>
                    </a:p>
                  </a:txBody>
                  <a:tcPr anchor="ctr"/>
                </a:tc>
                <a:tc>
                  <a:txBody>
                    <a:bodyPr/>
                    <a:lstStyle/>
                    <a:p>
                      <a:pPr algn="ctr"/>
                      <a:r>
                        <a:rPr lang="en-US" sz="1400" b="0" dirty="0">
                          <a:latin typeface="Arial" panose="020B0604020202020204" pitchFamily="34" charset="0"/>
                          <a:cs typeface="Arial" panose="020B0604020202020204" pitchFamily="34" charset="0"/>
                        </a:rPr>
                        <a:t>Monthly Payment</a:t>
                      </a:r>
                    </a:p>
                  </a:txBody>
                  <a:tcPr anchor="ctr"/>
                </a:tc>
                <a:tc>
                  <a:txBody>
                    <a:bodyPr/>
                    <a:lstStyle/>
                    <a:p>
                      <a:pPr algn="ctr"/>
                      <a:r>
                        <a:rPr lang="en-US" sz="1400" b="0" dirty="0">
                          <a:latin typeface="Arial" panose="020B0604020202020204" pitchFamily="34" charset="0"/>
                          <a:cs typeface="Arial" panose="020B0604020202020204" pitchFamily="34" charset="0"/>
                        </a:rPr>
                        <a:t>Realized Rate</a:t>
                      </a:r>
                      <a:r>
                        <a:rPr lang="en-US" sz="1400" b="0" baseline="30000" dirty="0">
                          <a:latin typeface="Arial" panose="020B0604020202020204" pitchFamily="34" charset="0"/>
                          <a:cs typeface="Arial" panose="020B0604020202020204" pitchFamily="34" charset="0"/>
                        </a:rPr>
                        <a:t>1</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en-US" sz="1400" b="0" dirty="0">
                          <a:latin typeface="Arial" panose="020B0604020202020204" pitchFamily="34" charset="0"/>
                          <a:cs typeface="Arial" panose="020B0604020202020204" pitchFamily="34" charset="0"/>
                        </a:rPr>
                        <a:t>Total Interest Received</a:t>
                      </a:r>
                    </a:p>
                  </a:txBody>
                  <a:tcPr anchor="ctr"/>
                </a:tc>
                <a:extLst>
                  <a:ext uri="{0D108BD9-81ED-4DB2-BD59-A6C34878D82A}">
                    <a16:rowId xmlns:a16="http://schemas.microsoft.com/office/drawing/2014/main" val="1110265440"/>
                  </a:ext>
                </a:extLst>
              </a:tr>
              <a:tr h="370840">
                <a:tc>
                  <a:txBody>
                    <a:bodyPr/>
                    <a:lstStyle/>
                    <a:p>
                      <a:pPr algn="ctr"/>
                      <a:r>
                        <a:rPr lang="en-US" sz="1400" dirty="0">
                          <a:latin typeface="Arial" panose="020B0604020202020204" pitchFamily="34" charset="0"/>
                          <a:cs typeface="Arial" panose="020B0604020202020204" pitchFamily="34" charset="0"/>
                        </a:rPr>
                        <a:t>Lease</a:t>
                      </a:r>
                    </a:p>
                  </a:txBody>
                  <a:tcPr anchor="ctr"/>
                </a:tc>
                <a:tc>
                  <a:txBody>
                    <a:bodyPr/>
                    <a:lstStyle/>
                    <a:p>
                      <a:pPr algn="ctr"/>
                      <a:r>
                        <a:rPr lang="en-US" sz="1400" dirty="0">
                          <a:latin typeface="Arial" panose="020B0604020202020204" pitchFamily="34" charset="0"/>
                          <a:cs typeface="Arial" panose="020B0604020202020204" pitchFamily="34" charset="0"/>
                        </a:rPr>
                        <a:t>$45,000</a:t>
                      </a:r>
                    </a:p>
                  </a:txBody>
                  <a:tcPr anchor="ctr"/>
                </a:tc>
                <a:tc>
                  <a:txBody>
                    <a:bodyPr/>
                    <a:lstStyle/>
                    <a:p>
                      <a:pPr algn="ctr"/>
                      <a:r>
                        <a:rPr lang="en-US" sz="1400" dirty="0">
                          <a:latin typeface="Arial" panose="020B0604020202020204" pitchFamily="34" charset="0"/>
                          <a:cs typeface="Arial" panose="020B0604020202020204" pitchFamily="34" charset="0"/>
                        </a:rPr>
                        <a:t>740</a:t>
                      </a:r>
                    </a:p>
                  </a:txBody>
                  <a:tcPr anchor="ctr"/>
                </a:tc>
                <a:tc>
                  <a:txBody>
                    <a:bodyPr/>
                    <a:lstStyle/>
                    <a:p>
                      <a:pPr algn="ctr"/>
                      <a:r>
                        <a:rPr lang="en-US" sz="1400" dirty="0">
                          <a:latin typeface="Arial" panose="020B0604020202020204" pitchFamily="34" charset="0"/>
                          <a:cs typeface="Arial" panose="020B0604020202020204" pitchFamily="34" charset="0"/>
                        </a:rPr>
                        <a:t>$712.50</a:t>
                      </a:r>
                    </a:p>
                  </a:txBody>
                  <a:tcPr anchor="ctr"/>
                </a:tc>
                <a:tc>
                  <a:txBody>
                    <a:bodyPr/>
                    <a:lstStyle/>
                    <a:p>
                      <a:pPr algn="ctr"/>
                      <a:r>
                        <a:rPr lang="en-US" sz="1400" dirty="0">
                          <a:latin typeface="Arial" panose="020B0604020202020204" pitchFamily="34" charset="0"/>
                          <a:cs typeface="Arial" panose="020B0604020202020204" pitchFamily="34" charset="0"/>
                        </a:rPr>
                        <a:t>~10%</a:t>
                      </a:r>
                    </a:p>
                  </a:txBody>
                  <a:tcPr anchor="ctr"/>
                </a:tc>
                <a:tc>
                  <a:txBody>
                    <a:bodyPr/>
                    <a:lstStyle/>
                    <a:p>
                      <a:pPr algn="ctr"/>
                      <a:r>
                        <a:rPr lang="en-US" sz="1400" dirty="0">
                          <a:latin typeface="Arial" panose="020B0604020202020204" pitchFamily="34" charset="0"/>
                          <a:cs typeface="Arial" panose="020B0604020202020204" pitchFamily="34" charset="0"/>
                        </a:rPr>
                        <a:t>$15,750</a:t>
                      </a:r>
                    </a:p>
                  </a:txBody>
                  <a:tcPr anchor="ctr"/>
                </a:tc>
                <a:extLst>
                  <a:ext uri="{0D108BD9-81ED-4DB2-BD59-A6C34878D82A}">
                    <a16:rowId xmlns:a16="http://schemas.microsoft.com/office/drawing/2014/main" val="355260608"/>
                  </a:ext>
                </a:extLst>
              </a:tr>
              <a:tr h="370840">
                <a:tc>
                  <a:txBody>
                    <a:bodyPr/>
                    <a:lstStyle/>
                    <a:p>
                      <a:pPr algn="ctr"/>
                      <a:r>
                        <a:rPr lang="en-US" sz="1400" dirty="0">
                          <a:latin typeface="Arial" panose="020B0604020202020204" pitchFamily="34" charset="0"/>
                          <a:cs typeface="Arial" panose="020B0604020202020204" pitchFamily="34" charset="0"/>
                        </a:rPr>
                        <a:t>Loan</a:t>
                      </a:r>
                    </a:p>
                  </a:txBody>
                  <a:tcPr anchor="ctr"/>
                </a:tc>
                <a:tc>
                  <a:txBody>
                    <a:bodyPr/>
                    <a:lstStyle/>
                    <a:p>
                      <a:pPr algn="ctr"/>
                      <a:r>
                        <a:rPr lang="en-US" sz="1400" dirty="0">
                          <a:latin typeface="Arial" panose="020B0604020202020204" pitchFamily="34" charset="0"/>
                          <a:cs typeface="Arial" panose="020B0604020202020204" pitchFamily="34" charset="0"/>
                        </a:rPr>
                        <a:t>$45,000</a:t>
                      </a:r>
                    </a:p>
                  </a:txBody>
                  <a:tcPr anchor="ctr"/>
                </a:tc>
                <a:tc>
                  <a:txBody>
                    <a:bodyPr/>
                    <a:lstStyle/>
                    <a:p>
                      <a:pPr algn="ctr"/>
                      <a:r>
                        <a:rPr lang="en-US" sz="1400" dirty="0">
                          <a:latin typeface="Arial" panose="020B0604020202020204" pitchFamily="34" charset="0"/>
                          <a:cs typeface="Arial" panose="020B0604020202020204" pitchFamily="34" charset="0"/>
                        </a:rPr>
                        <a:t>740</a:t>
                      </a:r>
                    </a:p>
                  </a:txBody>
                  <a:tcPr anchor="ctr"/>
                </a:tc>
                <a:tc>
                  <a:txBody>
                    <a:bodyPr/>
                    <a:lstStyle/>
                    <a:p>
                      <a:pPr algn="ctr"/>
                      <a:r>
                        <a:rPr lang="en-US" sz="1400" dirty="0">
                          <a:latin typeface="Arial" panose="020B0604020202020204" pitchFamily="34" charset="0"/>
                          <a:cs typeface="Arial" panose="020B0604020202020204" pitchFamily="34" charset="0"/>
                        </a:rPr>
                        <a:t>$891.05</a:t>
                      </a:r>
                    </a:p>
                  </a:txBody>
                  <a:tcPr anchor="ctr"/>
                </a:tc>
                <a:tc>
                  <a:txBody>
                    <a:bodyPr/>
                    <a:lstStyle/>
                    <a:p>
                      <a:pPr algn="ctr"/>
                      <a:r>
                        <a:rPr lang="en-US" sz="1400" dirty="0">
                          <a:latin typeface="Arial" panose="020B0604020202020204" pitchFamily="34" charset="0"/>
                          <a:cs typeface="Arial" panose="020B0604020202020204" pitchFamily="34" charset="0"/>
                        </a:rPr>
                        <a:t>7%</a:t>
                      </a:r>
                    </a:p>
                  </a:txBody>
                  <a:tcPr anchor="ctr"/>
                </a:tc>
                <a:tc>
                  <a:txBody>
                    <a:bodyPr/>
                    <a:lstStyle/>
                    <a:p>
                      <a:pPr algn="ctr"/>
                      <a:r>
                        <a:rPr lang="en-US" sz="1400" dirty="0">
                          <a:latin typeface="Arial" panose="020B0604020202020204" pitchFamily="34" charset="0"/>
                          <a:cs typeface="Arial" panose="020B0604020202020204" pitchFamily="34" charset="0"/>
                        </a:rPr>
                        <a:t>$8,463</a:t>
                      </a:r>
                    </a:p>
                  </a:txBody>
                  <a:tcPr anchor="ctr"/>
                </a:tc>
                <a:extLst>
                  <a:ext uri="{0D108BD9-81ED-4DB2-BD59-A6C34878D82A}">
                    <a16:rowId xmlns:a16="http://schemas.microsoft.com/office/drawing/2014/main" val="2582038364"/>
                  </a:ext>
                </a:extLst>
              </a:tr>
            </a:tbl>
          </a:graphicData>
        </a:graphic>
      </p:graphicFrame>
      <p:sp>
        <p:nvSpPr>
          <p:cNvPr id="15" name="TextBox 14">
            <a:extLst>
              <a:ext uri="{FF2B5EF4-FFF2-40B4-BE49-F238E27FC236}">
                <a16:creationId xmlns:a16="http://schemas.microsoft.com/office/drawing/2014/main" id="{963A7636-D6D2-5F3D-634F-372F3E94F875}"/>
              </a:ext>
            </a:extLst>
          </p:cNvPr>
          <p:cNvSpPr txBox="1"/>
          <p:nvPr/>
        </p:nvSpPr>
        <p:spPr>
          <a:xfrm>
            <a:off x="12205473" y="7357560"/>
            <a:ext cx="2263761" cy="215444"/>
          </a:xfrm>
          <a:prstGeom prst="rect">
            <a:avLst/>
          </a:prstGeom>
          <a:noFill/>
        </p:spPr>
        <p:txBody>
          <a:bodyPr wrap="none" rtlCol="0">
            <a:spAutoFit/>
          </a:bodyPr>
          <a:lstStyle/>
          <a:p>
            <a:r>
              <a:rPr lang="en-US" sz="800" dirty="0"/>
              <a:t>1. Lease Interest determined by money factor</a:t>
            </a:r>
          </a:p>
        </p:txBody>
      </p:sp>
      <p:sp>
        <p:nvSpPr>
          <p:cNvPr id="7" name="Footer Placeholder 2">
            <a:extLst>
              <a:ext uri="{FF2B5EF4-FFF2-40B4-BE49-F238E27FC236}">
                <a16:creationId xmlns:a16="http://schemas.microsoft.com/office/drawing/2014/main" id="{5CF37E0E-CE50-0EA4-0B7D-53AF63AEA7CF}"/>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14</a:t>
            </a:r>
          </a:p>
        </p:txBody>
      </p:sp>
      <p:pic>
        <p:nvPicPr>
          <p:cNvPr id="8" name="Picture 7">
            <a:extLst>
              <a:ext uri="{FF2B5EF4-FFF2-40B4-BE49-F238E27FC236}">
                <a16:creationId xmlns:a16="http://schemas.microsoft.com/office/drawing/2014/main" id="{E55E6E74-49DD-A13E-3B39-BA44C44614C6}"/>
              </a:ext>
            </a:extLst>
          </p:cNvPr>
          <p:cNvPicPr>
            <a:picLocks noChangeAspect="1"/>
          </p:cNvPicPr>
          <p:nvPr/>
        </p:nvPicPr>
        <p:blipFill>
          <a:blip r:embed="rId3"/>
          <a:stretch>
            <a:fillRect/>
          </a:stretch>
        </p:blipFill>
        <p:spPr>
          <a:xfrm>
            <a:off x="12114165" y="282219"/>
            <a:ext cx="1866248" cy="513715"/>
          </a:xfrm>
          <a:prstGeom prst="rect">
            <a:avLst/>
          </a:prstGeom>
        </p:spPr>
      </p:pic>
      <p:sp>
        <p:nvSpPr>
          <p:cNvPr id="12" name="Footer Placeholder 2">
            <a:extLst>
              <a:ext uri="{FF2B5EF4-FFF2-40B4-BE49-F238E27FC236}">
                <a16:creationId xmlns:a16="http://schemas.microsoft.com/office/drawing/2014/main" id="{DCD31110-F154-11D9-261F-7426219E7760}"/>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spTree>
    <p:extLst>
      <p:ext uri="{BB962C8B-B14F-4D97-AF65-F5344CB8AC3E}">
        <p14:creationId xmlns:p14="http://schemas.microsoft.com/office/powerpoint/2010/main" val="1803163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FAD09-C83C-0F2F-7472-55BBE4FB6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5A181-474A-4900-7CA9-EA8D86300C57}"/>
              </a:ext>
            </a:extLst>
          </p:cNvPr>
          <p:cNvSpPr>
            <a:spLocks noGrp="1"/>
          </p:cNvSpPr>
          <p:nvPr>
            <p:ph type="title" idx="4294967295"/>
          </p:nvPr>
        </p:nvSpPr>
        <p:spPr>
          <a:xfrm>
            <a:off x="813053" y="557580"/>
            <a:ext cx="12159113" cy="505267"/>
          </a:xfrm>
          <a:prstGeom prst="rect">
            <a:avLst/>
          </a:prstGeom>
        </p:spPr>
        <p:txBody>
          <a:bodyPr vert="horz" wrap="square" lIns="0" tIns="12700" rIns="0" bIns="0" rtlCol="0">
            <a:spAutoFit/>
          </a:bodyPr>
          <a:lstStyle/>
          <a:p>
            <a:pPr marL="12700">
              <a:spcBef>
                <a:spcPts val="100"/>
              </a:spcBef>
            </a:pPr>
            <a:r>
              <a:rPr lang="en-US" sz="3200" b="1" spc="-30" dirty="0">
                <a:solidFill>
                  <a:srgbClr val="204471"/>
                </a:solidFill>
                <a:latin typeface="Arial"/>
                <a:cs typeface="Arial"/>
              </a:rPr>
              <a:t>AmeriTrust’s Key Solutions / Revenue Streams</a:t>
            </a:r>
          </a:p>
        </p:txBody>
      </p:sp>
      <p:sp>
        <p:nvSpPr>
          <p:cNvPr id="3" name="Text Placeholder 2">
            <a:extLst>
              <a:ext uri="{FF2B5EF4-FFF2-40B4-BE49-F238E27FC236}">
                <a16:creationId xmlns:a16="http://schemas.microsoft.com/office/drawing/2014/main" id="{67C2088C-1FC0-7F7E-D816-1DBEACDA9537}"/>
              </a:ext>
            </a:extLst>
          </p:cNvPr>
          <p:cNvSpPr>
            <a:spLocks noGrp="1"/>
          </p:cNvSpPr>
          <p:nvPr>
            <p:ph type="body" idx="4294967295"/>
          </p:nvPr>
        </p:nvSpPr>
        <p:spPr>
          <a:xfrm>
            <a:off x="913201" y="1298190"/>
            <a:ext cx="13036986" cy="6478697"/>
          </a:xfrm>
          <a:prstGeom prst="rect">
            <a:avLst/>
          </a:prstGeom>
        </p:spPr>
        <p:txBody>
          <a:bodyPr/>
          <a:lstStyle/>
          <a:p>
            <a:pPr>
              <a:spcBef>
                <a:spcPts val="400"/>
              </a:spcBef>
              <a:spcAft>
                <a:spcPts val="400"/>
              </a:spcAft>
              <a:buClr>
                <a:schemeClr val="accent1"/>
              </a:buClr>
            </a:pPr>
            <a:r>
              <a:rPr lang="en-US" sz="2400" b="1" dirty="0">
                <a:solidFill>
                  <a:schemeClr val="tx2"/>
                </a:solidFill>
                <a:latin typeface="Arial" panose="020B0604020202020204" pitchFamily="34" charset="0"/>
                <a:cs typeface="Arial" panose="020B0604020202020204" pitchFamily="34" charset="0"/>
              </a:rPr>
              <a:t>AmeriTrust Financial</a:t>
            </a:r>
          </a:p>
          <a:p>
            <a:pPr>
              <a:spcBef>
                <a:spcPts val="400"/>
              </a:spcBef>
              <a:spcAft>
                <a:spcPts val="400"/>
              </a:spcAft>
              <a:buClr>
                <a:schemeClr val="accent1"/>
              </a:buClr>
            </a:pPr>
            <a:r>
              <a:rPr lang="en-CA" sz="1600" dirty="0">
                <a:latin typeface="Arial" panose="020B0604020202020204" pitchFamily="34" charset="0"/>
                <a:cs typeface="Arial" panose="020B0604020202020204" pitchFamily="34" charset="0"/>
              </a:rPr>
              <a:t>AmeriTrust’s proprietary origination platform automates the end-to-end leasing and financing process. Integrated with major dealer systems such as RouteOne and Dealertrack, the platform enables rapid credit decisioning and an accelerated path to funding, supporting efficiency and scalability across its dealer network. </a:t>
            </a:r>
            <a:r>
              <a:rPr lang="en-US" sz="1600" dirty="0">
                <a:latin typeface="Arial" panose="020B0604020202020204" pitchFamily="34" charset="0"/>
                <a:cs typeface="Arial" panose="020B0604020202020204" pitchFamily="34" charset="0"/>
              </a:rPr>
              <a:t>AmeriTrust’s platform is the first to deliver side-by-side loan and lease decisions from a single retail application, with live-inventory calculators that enable lower payments on shorter terms. AmeriTrust Financial benefits its dealer customers by automatically pre-filling contracts and title documentation, providing exceptionally fast decisioning and funding, and offering free dealer lease training.</a:t>
            </a:r>
            <a:endParaRPr lang="en-CA" sz="1600" dirty="0">
              <a:latin typeface="Arial" panose="020B0604020202020204" pitchFamily="34" charset="0"/>
              <a:cs typeface="Arial" panose="020B0604020202020204" pitchFamily="34" charset="0"/>
            </a:endParaRPr>
          </a:p>
          <a:p>
            <a:pPr>
              <a:spcBef>
                <a:spcPts val="400"/>
              </a:spcBef>
              <a:spcAft>
                <a:spcPts val="400"/>
              </a:spcAft>
              <a:buClr>
                <a:schemeClr val="accent1"/>
              </a:buClr>
            </a:pPr>
            <a:endParaRPr lang="en-US" sz="1600" dirty="0">
              <a:latin typeface="Arial" panose="020B0604020202020204" pitchFamily="34" charset="0"/>
              <a:cs typeface="Arial" panose="020B0604020202020204" pitchFamily="34" charset="0"/>
            </a:endParaRPr>
          </a:p>
          <a:p>
            <a:pPr>
              <a:spcBef>
                <a:spcPts val="400"/>
              </a:spcBef>
              <a:spcAft>
                <a:spcPts val="400"/>
              </a:spcAft>
              <a:buClr>
                <a:schemeClr val="accent1"/>
              </a:buClr>
            </a:pPr>
            <a:r>
              <a:rPr lang="en-US" sz="2400" b="1" dirty="0">
                <a:solidFill>
                  <a:schemeClr val="tx2"/>
                </a:solidFill>
                <a:latin typeface="Arial" panose="020B0604020202020204" pitchFamily="34" charset="0"/>
                <a:cs typeface="Arial" panose="020B0604020202020204" pitchFamily="34" charset="0"/>
              </a:rPr>
              <a:t>AmeriTrust Serves</a:t>
            </a:r>
          </a:p>
          <a:p>
            <a:pPr>
              <a:spcBef>
                <a:spcPts val="400"/>
              </a:spcBef>
              <a:spcAft>
                <a:spcPts val="400"/>
              </a:spcAft>
              <a:buClr>
                <a:schemeClr val="accent1"/>
              </a:buClr>
            </a:pPr>
            <a:r>
              <a:rPr lang="en-CA" sz="1600" dirty="0">
                <a:latin typeface="Arial" panose="020B0604020202020204" pitchFamily="34" charset="0"/>
                <a:cs typeface="Arial" panose="020B0604020202020204" pitchFamily="34" charset="0"/>
              </a:rPr>
              <a:t>AmeriTrust Serves is a proprietary, first of its kind, servicing operation. It brings payment processing, customer support, portfolio monitoring, asset remarketing, and analytics into a single unified system, delivering transparency, control, and performance insight for both AmeriTrust and its funding partners. </a:t>
            </a:r>
            <a:r>
              <a:rPr lang="en-US" sz="1600" dirty="0">
                <a:latin typeface="Arial" panose="020B0604020202020204" pitchFamily="34" charset="0"/>
                <a:cs typeface="Arial" panose="020B0604020202020204" pitchFamily="34" charset="0"/>
              </a:rPr>
              <a:t>AmeriTrust Serves integrates proprietary algorithms and machine learning to enhance servicing efficiency and create customer retention. Unlike traditional outsourced models, AmeriTrust Serves operates in-house, ensuring personalized service, superior data security, and flexible, customized solutions. This approach combines cost-saving technology with a human touch to foster exceptional customer experiences.</a:t>
            </a:r>
          </a:p>
          <a:p>
            <a:pPr>
              <a:spcBef>
                <a:spcPts val="400"/>
              </a:spcBef>
              <a:spcAft>
                <a:spcPts val="400"/>
              </a:spcAft>
              <a:buClr>
                <a:schemeClr val="accent1"/>
              </a:buClr>
            </a:pPr>
            <a:endParaRPr lang="en-US" sz="1600" dirty="0">
              <a:latin typeface="Arial" panose="020B0604020202020204" pitchFamily="34" charset="0"/>
              <a:cs typeface="Arial" panose="020B0604020202020204" pitchFamily="34" charset="0"/>
            </a:endParaRPr>
          </a:p>
          <a:p>
            <a:pPr>
              <a:spcBef>
                <a:spcPts val="400"/>
              </a:spcBef>
              <a:spcAft>
                <a:spcPts val="400"/>
              </a:spcAft>
              <a:buClr>
                <a:schemeClr val="accent1"/>
              </a:buClr>
            </a:pPr>
            <a:r>
              <a:rPr lang="en-US" sz="2400" b="1" dirty="0">
                <a:solidFill>
                  <a:schemeClr val="tx2"/>
                </a:solidFill>
                <a:latin typeface="Arial" panose="020B0604020202020204" pitchFamily="34" charset="0"/>
                <a:cs typeface="Arial" panose="020B0604020202020204" pitchFamily="34" charset="0"/>
              </a:rPr>
              <a:t>AmeriTrust Auto</a:t>
            </a:r>
          </a:p>
          <a:p>
            <a:pPr>
              <a:spcBef>
                <a:spcPts val="400"/>
              </a:spcBef>
              <a:spcAft>
                <a:spcPts val="400"/>
              </a:spcAft>
              <a:buClr>
                <a:schemeClr val="accent1"/>
              </a:buClr>
            </a:pPr>
            <a:r>
              <a:rPr lang="en-CA" sz="1600" dirty="0">
                <a:latin typeface="Arial" panose="020B0604020202020204" pitchFamily="34" charset="0"/>
                <a:cs typeface="Arial" panose="020B0604020202020204" pitchFamily="34" charset="0"/>
              </a:rPr>
              <a:t>AmeriTrust Auto anchors AmeriTrust’s vehicle remarketing strategy, managing repossessions and lease-end inventory through a retail-first, direct-to-consumer approach. When retail isn’t viable, the focus can seamlessly shift to wholesale liquidation, maximizing asset value across the full loan and lease lifecycle. AmeriTrust Auto recently received both a Texas Dealer License and a Texas Lease Facilitators License that will advance its’ integrated lease-retention and remarketing strategy designed to create value for dealer partners, lessors, and customers throughout the lease lifecycle. </a:t>
            </a:r>
          </a:p>
          <a:p>
            <a:pPr>
              <a:spcBef>
                <a:spcPts val="400"/>
              </a:spcBef>
              <a:spcAft>
                <a:spcPts val="400"/>
              </a:spcAft>
              <a:buClr>
                <a:schemeClr val="accent1"/>
              </a:buClr>
            </a:pPr>
            <a:endParaRPr lang="en-US" sz="1600" dirty="0">
              <a:latin typeface="Arial" panose="020B0604020202020204" pitchFamily="34" charset="0"/>
              <a:cs typeface="Arial" panose="020B0604020202020204" pitchFamily="34" charset="0"/>
            </a:endParaRPr>
          </a:p>
        </p:txBody>
      </p:sp>
      <p:sp>
        <p:nvSpPr>
          <p:cNvPr id="9" name="object 5">
            <a:extLst>
              <a:ext uri="{FF2B5EF4-FFF2-40B4-BE49-F238E27FC236}">
                <a16:creationId xmlns:a16="http://schemas.microsoft.com/office/drawing/2014/main" id="{8CBA4F11-794D-9264-F2FA-E165589CB049}"/>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7" name="Footer Placeholder 2">
            <a:extLst>
              <a:ext uri="{FF2B5EF4-FFF2-40B4-BE49-F238E27FC236}">
                <a16:creationId xmlns:a16="http://schemas.microsoft.com/office/drawing/2014/main" id="{8B6F2E5A-C0BA-D474-0816-7887BCDEF5A9}"/>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15</a:t>
            </a:r>
          </a:p>
        </p:txBody>
      </p:sp>
      <p:pic>
        <p:nvPicPr>
          <p:cNvPr id="8" name="Picture 7">
            <a:extLst>
              <a:ext uri="{FF2B5EF4-FFF2-40B4-BE49-F238E27FC236}">
                <a16:creationId xmlns:a16="http://schemas.microsoft.com/office/drawing/2014/main" id="{292B05E0-195D-3061-4265-62D9BACA6FF9}"/>
              </a:ext>
            </a:extLst>
          </p:cNvPr>
          <p:cNvPicPr>
            <a:picLocks noChangeAspect="1"/>
          </p:cNvPicPr>
          <p:nvPr/>
        </p:nvPicPr>
        <p:blipFill>
          <a:blip r:embed="rId2"/>
          <a:stretch>
            <a:fillRect/>
          </a:stretch>
        </p:blipFill>
        <p:spPr>
          <a:xfrm>
            <a:off x="12114165" y="282219"/>
            <a:ext cx="1866248" cy="513715"/>
          </a:xfrm>
          <a:prstGeom prst="rect">
            <a:avLst/>
          </a:prstGeom>
        </p:spPr>
      </p:pic>
      <p:sp>
        <p:nvSpPr>
          <p:cNvPr id="12" name="Footer Placeholder 2">
            <a:extLst>
              <a:ext uri="{FF2B5EF4-FFF2-40B4-BE49-F238E27FC236}">
                <a16:creationId xmlns:a16="http://schemas.microsoft.com/office/drawing/2014/main" id="{D172E424-3A22-6B79-9812-FB0E8782853E}"/>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spTree>
    <p:extLst>
      <p:ext uri="{BB962C8B-B14F-4D97-AF65-F5344CB8AC3E}">
        <p14:creationId xmlns:p14="http://schemas.microsoft.com/office/powerpoint/2010/main" val="1292509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38744-AC41-82BB-8911-93212A9F2B24}"/>
            </a:ext>
          </a:extLst>
        </p:cNvPr>
        <p:cNvGrpSpPr/>
        <p:nvPr/>
      </p:nvGrpSpPr>
      <p:grpSpPr>
        <a:xfrm>
          <a:off x="0" y="0"/>
          <a:ext cx="0" cy="0"/>
          <a:chOff x="0" y="0"/>
          <a:chExt cx="0" cy="0"/>
        </a:xfrm>
      </p:grpSpPr>
      <p:sp>
        <p:nvSpPr>
          <p:cNvPr id="38" name="Slide Number Placeholder 37">
            <a:extLst>
              <a:ext uri="{FF2B5EF4-FFF2-40B4-BE49-F238E27FC236}">
                <a16:creationId xmlns:a16="http://schemas.microsoft.com/office/drawing/2014/main" id="{E0388257-BEAE-FEA9-2B2A-47657A5A7990}"/>
              </a:ext>
            </a:extLst>
          </p:cNvPr>
          <p:cNvSpPr>
            <a:spLocks noGrp="1"/>
          </p:cNvSpPr>
          <p:nvPr>
            <p:ph type="sldNum" sz="quarter" idx="4294967295"/>
          </p:nvPr>
        </p:nvSpPr>
        <p:spPr>
          <a:xfrm>
            <a:off x="5984313" y="7335755"/>
            <a:ext cx="259715" cy="196215"/>
          </a:xfrm>
          <a:prstGeom prst="rect">
            <a:avLst/>
          </a:prstGeom>
        </p:spPr>
        <p:txBody>
          <a:bodyPr wrap="square" lIns="0" tIns="0" rIns="0" bIns="0">
            <a:spAutoFit/>
          </a:bodyPr>
          <a:lstStyle>
            <a:defPPr>
              <a:defRPr lang="en-US"/>
            </a:defPPr>
            <a:lvl1pPr marL="0" algn="l" defTabSz="914400" rtl="0" eaLnBrk="1" latinLnBrk="0" hangingPunct="1">
              <a:defRPr sz="900" b="0" i="0" kern="1200">
                <a:solidFill>
                  <a:schemeClr val="bg1"/>
                </a:solidFill>
                <a:latin typeface="Arial Narrow"/>
                <a:ea typeface="+mn-ea"/>
                <a:cs typeface="Arial Narrow"/>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5400">
              <a:spcBef>
                <a:spcPts val="40"/>
              </a:spcBef>
            </a:pPr>
            <a:fld id="{81D60167-4931-47E6-BA6A-407CBD079E47}" type="slidenum">
              <a:rPr lang="en-US" smtClean="0"/>
              <a:pPr marL="25400">
                <a:spcBef>
                  <a:spcPts val="40"/>
                </a:spcBef>
              </a:pPr>
              <a:t>16</a:t>
            </a:fld>
            <a:endParaRPr lang="en-US" dirty="0"/>
          </a:p>
        </p:txBody>
      </p:sp>
      <p:sp>
        <p:nvSpPr>
          <p:cNvPr id="12" name="object 12">
            <a:extLst>
              <a:ext uri="{FF2B5EF4-FFF2-40B4-BE49-F238E27FC236}">
                <a16:creationId xmlns:a16="http://schemas.microsoft.com/office/drawing/2014/main" id="{427A1CCA-A361-DEC4-53A0-97FFD4081805}"/>
              </a:ext>
            </a:extLst>
          </p:cNvPr>
          <p:cNvSpPr txBox="1"/>
          <p:nvPr/>
        </p:nvSpPr>
        <p:spPr>
          <a:xfrm>
            <a:off x="844802" y="1305737"/>
            <a:ext cx="5688798" cy="3859518"/>
          </a:xfrm>
          <a:prstGeom prst="rect">
            <a:avLst/>
          </a:prstGeom>
        </p:spPr>
        <p:txBody>
          <a:bodyPr vert="horz" wrap="square" lIns="0" tIns="15240" rIns="0" bIns="0" rtlCol="0">
            <a:spAutoFit/>
          </a:bodyPr>
          <a:lstStyle/>
          <a:p>
            <a:pPr marL="15240">
              <a:spcBef>
                <a:spcPts val="120"/>
              </a:spcBef>
              <a:buSzPct val="111111"/>
              <a:tabLst>
                <a:tab pos="222504" algn="l"/>
              </a:tabLst>
            </a:pPr>
            <a:r>
              <a:rPr lang="en-US" spc="-6" dirty="0" err="1">
                <a:solidFill>
                  <a:schemeClr val="tx1"/>
                </a:solidFill>
                <a:latin typeface="Arial" panose="020B0604020202020204" pitchFamily="34" charset="0"/>
                <a:cs typeface="Arial" panose="020B0604020202020204" pitchFamily="34" charset="0"/>
              </a:rPr>
              <a:t>AmeriTrust’s</a:t>
            </a:r>
            <a:r>
              <a:rPr lang="en-US" spc="-6" dirty="0">
                <a:solidFill>
                  <a:schemeClr val="tx1"/>
                </a:solidFill>
                <a:latin typeface="Arial" panose="020B0604020202020204" pitchFamily="34" charset="0"/>
                <a:cs typeface="Arial" panose="020B0604020202020204" pitchFamily="34" charset="0"/>
              </a:rPr>
              <a:t> scalable model</a:t>
            </a:r>
            <a:r>
              <a:rPr lang="en-US" spc="12" dirty="0">
                <a:solidFill>
                  <a:schemeClr val="tx1"/>
                </a:solidFill>
                <a:latin typeface="Arial" panose="020B0604020202020204" pitchFamily="34" charset="0"/>
                <a:cs typeface="Arial" panose="020B0604020202020204" pitchFamily="34" charset="0"/>
              </a:rPr>
              <a:t> </a:t>
            </a:r>
            <a:r>
              <a:rPr lang="en-US" spc="-6" dirty="0">
                <a:solidFill>
                  <a:schemeClr val="tx1"/>
                </a:solidFill>
                <a:latin typeface="Arial" panose="020B0604020202020204" pitchFamily="34" charset="0"/>
                <a:cs typeface="Arial" panose="020B0604020202020204" pitchFamily="34" charset="0"/>
              </a:rPr>
              <a:t>overview:</a:t>
            </a:r>
            <a:br>
              <a:rPr lang="en-US" spc="-6" dirty="0">
                <a:solidFill>
                  <a:schemeClr val="tx1"/>
                </a:solidFill>
                <a:latin typeface="Arial" panose="020B0604020202020204" pitchFamily="34" charset="0"/>
                <a:cs typeface="Arial" panose="020B0604020202020204" pitchFamily="34" charset="0"/>
              </a:rPr>
            </a:br>
            <a:r>
              <a:rPr lang="en-US" sz="200" spc="-6" dirty="0">
                <a:solidFill>
                  <a:schemeClr val="tx1"/>
                </a:solidFill>
                <a:latin typeface="Arial" panose="020B0604020202020204" pitchFamily="34" charset="0"/>
                <a:cs typeface="Arial" panose="020B0604020202020204" pitchFamily="34" charset="0"/>
              </a:rPr>
              <a:t> </a:t>
            </a:r>
            <a:endParaRPr lang="en-US" sz="100" spc="-6" dirty="0">
              <a:solidFill>
                <a:schemeClr val="tx1"/>
              </a:solidFill>
              <a:latin typeface="Arial" panose="020B0604020202020204" pitchFamily="34" charset="0"/>
              <a:cs typeface="Arial" panose="020B0604020202020204" pitchFamily="34" charset="0"/>
            </a:endParaRPr>
          </a:p>
          <a:p>
            <a:pPr marL="358140" indent="-342900">
              <a:spcBef>
                <a:spcPts val="600"/>
              </a:spcBef>
              <a:spcAft>
                <a:spcPts val="600"/>
              </a:spcAft>
              <a:buClr>
                <a:schemeClr val="accent1"/>
              </a:buClr>
              <a:buSzPct val="111111"/>
              <a:buFont typeface="+mj-lt"/>
              <a:buAutoNum type="arabicParenR"/>
              <a:tabLst>
                <a:tab pos="289560" algn="l"/>
              </a:tabLst>
            </a:pPr>
            <a:r>
              <a:rPr lang="en-US" sz="1400" dirty="0">
                <a:solidFill>
                  <a:schemeClr val="tx1"/>
                </a:solidFill>
                <a:latin typeface="Arial" panose="020B0604020202020204" pitchFamily="34" charset="0"/>
                <a:cs typeface="Arial" panose="020B0604020202020204" pitchFamily="34" charset="0"/>
              </a:rPr>
              <a:t>Dealers and Lenders </a:t>
            </a:r>
            <a:r>
              <a:rPr lang="en-US" sz="1400" spc="-6" dirty="0">
                <a:solidFill>
                  <a:schemeClr val="tx1"/>
                </a:solidFill>
                <a:latin typeface="Arial" panose="020B0604020202020204" pitchFamily="34" charset="0"/>
                <a:cs typeface="Arial" panose="020B0604020202020204" pitchFamily="34" charset="0"/>
              </a:rPr>
              <a:t>submit </a:t>
            </a:r>
            <a:r>
              <a:rPr lang="en-US" sz="1400" dirty="0">
                <a:solidFill>
                  <a:schemeClr val="tx1"/>
                </a:solidFill>
                <a:latin typeface="Arial" panose="020B0604020202020204" pitchFamily="34" charset="0"/>
                <a:cs typeface="Arial" panose="020B0604020202020204" pitchFamily="34" charset="0"/>
              </a:rPr>
              <a:t>customers </a:t>
            </a:r>
            <a:r>
              <a:rPr lang="en-US" sz="1400" spc="6" dirty="0">
                <a:solidFill>
                  <a:schemeClr val="tx1"/>
                </a:solidFill>
                <a:latin typeface="Arial" panose="020B0604020202020204" pitchFamily="34" charset="0"/>
                <a:cs typeface="Arial" panose="020B0604020202020204" pitchFamily="34" charset="0"/>
              </a:rPr>
              <a:t>to AmeriTrust.</a:t>
            </a:r>
            <a:endParaRPr lang="en-US" sz="1400" dirty="0">
              <a:solidFill>
                <a:schemeClr val="tx1"/>
              </a:solidFill>
              <a:latin typeface="Arial" panose="020B0604020202020204" pitchFamily="34" charset="0"/>
              <a:cs typeface="Arial" panose="020B0604020202020204" pitchFamily="34" charset="0"/>
            </a:endParaRPr>
          </a:p>
          <a:p>
            <a:pPr marL="358140" indent="-342900">
              <a:spcBef>
                <a:spcPts val="600"/>
              </a:spcBef>
              <a:spcAft>
                <a:spcPts val="600"/>
              </a:spcAft>
              <a:buClr>
                <a:schemeClr val="accent1"/>
              </a:buClr>
              <a:buSzPct val="111111"/>
              <a:buFont typeface="+mj-lt"/>
              <a:buAutoNum type="arabicParenR"/>
              <a:tabLst>
                <a:tab pos="289560" algn="l"/>
              </a:tabLst>
            </a:pPr>
            <a:r>
              <a:rPr lang="en-US" sz="1400" dirty="0">
                <a:solidFill>
                  <a:schemeClr val="tx1"/>
                </a:solidFill>
                <a:latin typeface="Arial" panose="020B0604020202020204" pitchFamily="34" charset="0"/>
                <a:cs typeface="Arial" panose="020B0604020202020204" pitchFamily="34" charset="0"/>
              </a:rPr>
              <a:t>AmeriTrust underwrites, approves, </a:t>
            </a:r>
            <a:r>
              <a:rPr lang="en-US" sz="1400" spc="-6" dirty="0">
                <a:solidFill>
                  <a:schemeClr val="tx1"/>
                </a:solidFill>
                <a:latin typeface="Arial" panose="020B0604020202020204" pitchFamily="34" charset="0"/>
                <a:cs typeface="Arial" panose="020B0604020202020204" pitchFamily="34" charset="0"/>
              </a:rPr>
              <a:t>funds </a:t>
            </a:r>
            <a:r>
              <a:rPr lang="en-US" sz="1400" dirty="0">
                <a:solidFill>
                  <a:schemeClr val="tx1"/>
                </a:solidFill>
                <a:latin typeface="Arial" panose="020B0604020202020204" pitchFamily="34" charset="0"/>
                <a:cs typeface="Arial" panose="020B0604020202020204" pitchFamily="34" charset="0"/>
              </a:rPr>
              <a:t>contract and retains </a:t>
            </a:r>
            <a:r>
              <a:rPr lang="en-US" sz="1400" spc="-6" dirty="0">
                <a:solidFill>
                  <a:schemeClr val="tx1"/>
                </a:solidFill>
                <a:latin typeface="Arial" panose="020B0604020202020204" pitchFamily="34" charset="0"/>
                <a:cs typeface="Arial" panose="020B0604020202020204" pitchFamily="34" charset="0"/>
              </a:rPr>
              <a:t>servicing. </a:t>
            </a:r>
            <a:endParaRPr lang="en-US" sz="1400" dirty="0">
              <a:solidFill>
                <a:schemeClr val="tx1"/>
              </a:solidFill>
              <a:latin typeface="Arial" panose="020B0604020202020204" pitchFamily="34" charset="0"/>
              <a:cs typeface="Arial" panose="020B0604020202020204" pitchFamily="34" charset="0"/>
            </a:endParaRPr>
          </a:p>
          <a:p>
            <a:pPr marL="358140" indent="-342900">
              <a:spcBef>
                <a:spcPts val="600"/>
              </a:spcBef>
              <a:spcAft>
                <a:spcPts val="600"/>
              </a:spcAft>
              <a:buClr>
                <a:schemeClr val="accent1"/>
              </a:buClr>
              <a:buSzPct val="111111"/>
              <a:buFont typeface="+mj-lt"/>
              <a:buAutoNum type="arabicParenR"/>
              <a:tabLst>
                <a:tab pos="289560" algn="l"/>
              </a:tabLst>
            </a:pPr>
            <a:r>
              <a:rPr lang="en-US" sz="1400" dirty="0">
                <a:solidFill>
                  <a:schemeClr val="tx1"/>
                </a:solidFill>
                <a:latin typeface="Arial" panose="020B0604020202020204" pitchFamily="34" charset="0"/>
                <a:cs typeface="Arial" panose="020B0604020202020204" pitchFamily="34" charset="0"/>
              </a:rPr>
              <a:t>A-Trust (Bankruptcy remote) sells revenue to finance partners</a:t>
            </a:r>
            <a:r>
              <a:rPr lang="en-US" sz="1400" spc="-6" dirty="0">
                <a:solidFill>
                  <a:schemeClr val="tx1"/>
                </a:solidFill>
                <a:latin typeface="Arial" panose="020B0604020202020204" pitchFamily="34" charset="0"/>
                <a:cs typeface="Arial" panose="020B0604020202020204" pitchFamily="34" charset="0"/>
              </a:rPr>
              <a:t> with servicing</a:t>
            </a:r>
            <a:r>
              <a:rPr lang="en-US" sz="1400" spc="24" dirty="0">
                <a:solidFill>
                  <a:schemeClr val="tx1"/>
                </a:solidFill>
                <a:latin typeface="Arial" panose="020B0604020202020204" pitchFamily="34" charset="0"/>
                <a:cs typeface="Arial" panose="020B0604020202020204" pitchFamily="34" charset="0"/>
              </a:rPr>
              <a:t> </a:t>
            </a:r>
            <a:r>
              <a:rPr lang="en-US" sz="1400" dirty="0">
                <a:solidFill>
                  <a:schemeClr val="tx1"/>
                </a:solidFill>
                <a:latin typeface="Arial" panose="020B0604020202020204" pitchFamily="34" charset="0"/>
                <a:cs typeface="Arial" panose="020B0604020202020204" pitchFamily="34" charset="0"/>
              </a:rPr>
              <a:t>retained.</a:t>
            </a:r>
          </a:p>
          <a:p>
            <a:pPr marL="358140" indent="-342900">
              <a:spcBef>
                <a:spcPts val="600"/>
              </a:spcBef>
              <a:spcAft>
                <a:spcPts val="600"/>
              </a:spcAft>
              <a:buClr>
                <a:schemeClr val="accent1"/>
              </a:buClr>
              <a:buSzPct val="111111"/>
              <a:buFont typeface="+mj-lt"/>
              <a:buAutoNum type="arabicParenR"/>
              <a:tabLst>
                <a:tab pos="289560" algn="l"/>
              </a:tabLst>
            </a:pPr>
            <a:r>
              <a:rPr lang="en-US" sz="1400" dirty="0">
                <a:solidFill>
                  <a:schemeClr val="tx1"/>
                </a:solidFill>
                <a:latin typeface="Arial" panose="020B0604020202020204" pitchFamily="34" charset="0"/>
                <a:cs typeface="Arial" panose="020B0604020202020204" pitchFamily="34" charset="0"/>
              </a:rPr>
              <a:t>AmeriTrust Serves </a:t>
            </a:r>
            <a:r>
              <a:rPr lang="en-US" sz="1400" spc="-6" dirty="0">
                <a:solidFill>
                  <a:schemeClr val="tx1"/>
                </a:solidFill>
                <a:latin typeface="Arial" panose="020B0604020202020204" pitchFamily="34" charset="0"/>
                <a:cs typeface="Arial" panose="020B0604020202020204" pitchFamily="34" charset="0"/>
              </a:rPr>
              <a:t>is a full servicing platform providing data and performance reporting. </a:t>
            </a:r>
            <a:endParaRPr lang="en-US" sz="1400" dirty="0">
              <a:solidFill>
                <a:schemeClr val="tx1"/>
              </a:solidFill>
              <a:latin typeface="Arial" panose="020B0604020202020204" pitchFamily="34" charset="0"/>
              <a:cs typeface="Arial" panose="020B0604020202020204" pitchFamily="34" charset="0"/>
            </a:endParaRPr>
          </a:p>
          <a:p>
            <a:pPr marL="358140" marR="10668" indent="-342900">
              <a:lnSpc>
                <a:spcPct val="116300"/>
              </a:lnSpc>
              <a:spcBef>
                <a:spcPts val="600"/>
              </a:spcBef>
              <a:spcAft>
                <a:spcPts val="600"/>
              </a:spcAft>
              <a:buClr>
                <a:schemeClr val="accent1"/>
              </a:buClr>
              <a:buSzPct val="111111"/>
              <a:buFont typeface="+mj-lt"/>
              <a:buAutoNum type="arabicParenR"/>
              <a:tabLst>
                <a:tab pos="289560" algn="l"/>
              </a:tabLst>
            </a:pPr>
            <a:r>
              <a:rPr lang="en-US" sz="1400" dirty="0">
                <a:solidFill>
                  <a:schemeClr val="tx1"/>
                </a:solidFill>
                <a:latin typeface="Arial" panose="020B0604020202020204" pitchFamily="34" charset="0"/>
                <a:cs typeface="Arial" panose="020B0604020202020204" pitchFamily="34" charset="0"/>
              </a:rPr>
              <a:t>AmeriTrust Auto is a remarketing platform focused on </a:t>
            </a:r>
            <a:r>
              <a:rPr lang="en-US" sz="1400" spc="-6" dirty="0">
                <a:solidFill>
                  <a:schemeClr val="tx1"/>
                </a:solidFill>
                <a:latin typeface="Arial" panose="020B0604020202020204" pitchFamily="34" charset="0"/>
                <a:cs typeface="Arial" panose="020B0604020202020204" pitchFamily="34" charset="0"/>
              </a:rPr>
              <a:t>repossessions </a:t>
            </a:r>
            <a:r>
              <a:rPr lang="en-US" sz="1400" dirty="0">
                <a:solidFill>
                  <a:schemeClr val="tx1"/>
                </a:solidFill>
                <a:latin typeface="Arial" panose="020B0604020202020204" pitchFamily="34" charset="0"/>
                <a:cs typeface="Arial" panose="020B0604020202020204" pitchFamily="34" charset="0"/>
              </a:rPr>
              <a:t>and lease </a:t>
            </a:r>
            <a:r>
              <a:rPr lang="en-US" sz="1400" spc="-6" dirty="0">
                <a:solidFill>
                  <a:schemeClr val="tx1"/>
                </a:solidFill>
                <a:latin typeface="Arial" panose="020B0604020202020204" pitchFamily="34" charset="0"/>
                <a:cs typeface="Arial" panose="020B0604020202020204" pitchFamily="34" charset="0"/>
              </a:rPr>
              <a:t>returns offered at retail direct-to-consumer online </a:t>
            </a:r>
            <a:r>
              <a:rPr lang="en-US" sz="1400" dirty="0">
                <a:solidFill>
                  <a:schemeClr val="tx1"/>
                </a:solidFill>
                <a:latin typeface="Arial" panose="020B0604020202020204" pitchFamily="34" charset="0"/>
                <a:cs typeface="Arial" panose="020B0604020202020204" pitchFamily="34" charset="0"/>
              </a:rPr>
              <a:t>versus traditional </a:t>
            </a:r>
            <a:r>
              <a:rPr lang="en-US" sz="1400" spc="-6" dirty="0">
                <a:solidFill>
                  <a:schemeClr val="tx1"/>
                </a:solidFill>
                <a:latin typeface="Arial" panose="020B0604020202020204" pitchFamily="34" charset="0"/>
                <a:cs typeface="Arial" panose="020B0604020202020204" pitchFamily="34" charset="0"/>
              </a:rPr>
              <a:t>wholesale</a:t>
            </a:r>
            <a:r>
              <a:rPr lang="en-US" sz="1400" spc="-96" dirty="0">
                <a:solidFill>
                  <a:schemeClr val="tx1"/>
                </a:solidFill>
                <a:latin typeface="Arial" panose="020B0604020202020204" pitchFamily="34" charset="0"/>
                <a:cs typeface="Arial" panose="020B0604020202020204" pitchFamily="34" charset="0"/>
              </a:rPr>
              <a:t> </a:t>
            </a:r>
            <a:r>
              <a:rPr lang="en-US" sz="1400" spc="-6" dirty="0">
                <a:solidFill>
                  <a:schemeClr val="tx1"/>
                </a:solidFill>
                <a:latin typeface="Arial" panose="020B0604020202020204" pitchFamily="34" charset="0"/>
                <a:cs typeface="Arial" panose="020B0604020202020204" pitchFamily="34" charset="0"/>
              </a:rPr>
              <a:t>methods. Vehicles not sold </a:t>
            </a:r>
            <a:r>
              <a:rPr lang="en-US" sz="1400" dirty="0">
                <a:solidFill>
                  <a:schemeClr val="tx1"/>
                </a:solidFill>
                <a:latin typeface="Arial" panose="020B0604020202020204" pitchFamily="34" charset="0"/>
                <a:cs typeface="Arial" panose="020B0604020202020204" pitchFamily="34" charset="0"/>
              </a:rPr>
              <a:t>through retail are </a:t>
            </a:r>
            <a:r>
              <a:rPr lang="en-US" sz="1400" spc="-6" dirty="0">
                <a:solidFill>
                  <a:schemeClr val="tx1"/>
                </a:solidFill>
                <a:latin typeface="Arial" panose="020B0604020202020204" pitchFamily="34" charset="0"/>
                <a:cs typeface="Arial" panose="020B0604020202020204" pitchFamily="34" charset="0"/>
              </a:rPr>
              <a:t>liquidated </a:t>
            </a:r>
            <a:r>
              <a:rPr lang="en-US" sz="1400" dirty="0">
                <a:solidFill>
                  <a:schemeClr val="tx1"/>
                </a:solidFill>
                <a:latin typeface="Arial" panose="020B0604020202020204" pitchFamily="34" charset="0"/>
                <a:cs typeface="Arial" panose="020B0604020202020204" pitchFamily="34" charset="0"/>
              </a:rPr>
              <a:t>wholesale </a:t>
            </a:r>
            <a:r>
              <a:rPr lang="en-US" sz="1400" spc="6" dirty="0">
                <a:solidFill>
                  <a:schemeClr val="tx1"/>
                </a:solidFill>
                <a:latin typeface="Arial" panose="020B0604020202020204" pitchFamily="34" charset="0"/>
                <a:cs typeface="Arial" panose="020B0604020202020204" pitchFamily="34" charset="0"/>
              </a:rPr>
              <a:t>at </a:t>
            </a:r>
            <a:r>
              <a:rPr lang="en-US" sz="1400" spc="-6" dirty="0">
                <a:solidFill>
                  <a:schemeClr val="tx1"/>
                </a:solidFill>
                <a:latin typeface="Arial" panose="020B0604020202020204" pitchFamily="34" charset="0"/>
                <a:cs typeface="Arial" panose="020B0604020202020204" pitchFamily="34" charset="0"/>
              </a:rPr>
              <a:t>auction.</a:t>
            </a:r>
            <a:endParaRPr lang="en-US" sz="1400" dirty="0">
              <a:solidFill>
                <a:schemeClr val="tx1"/>
              </a:solidFill>
              <a:latin typeface="Arial" panose="020B0604020202020204" pitchFamily="34" charset="0"/>
              <a:cs typeface="Arial" panose="020B0604020202020204" pitchFamily="34" charset="0"/>
            </a:endParaRPr>
          </a:p>
          <a:p>
            <a:pPr marL="221742" indent="-206502">
              <a:spcBef>
                <a:spcPts val="120"/>
              </a:spcBef>
              <a:buSzPct val="111111"/>
              <a:buFont typeface="Wingdings"/>
              <a:buChar char=""/>
              <a:tabLst>
                <a:tab pos="222504" algn="l"/>
              </a:tabLst>
            </a:pPr>
            <a:endParaRPr sz="1600" dirty="0">
              <a:latin typeface="Arial" panose="020B0604020202020204" pitchFamily="34" charset="0"/>
              <a:cs typeface="Arial" panose="020B0604020202020204" pitchFamily="34" charset="0"/>
            </a:endParaRPr>
          </a:p>
        </p:txBody>
      </p:sp>
      <p:graphicFrame>
        <p:nvGraphicFramePr>
          <p:cNvPr id="35" name="object 35">
            <a:extLst>
              <a:ext uri="{FF2B5EF4-FFF2-40B4-BE49-F238E27FC236}">
                <a16:creationId xmlns:a16="http://schemas.microsoft.com/office/drawing/2014/main" id="{517C5F11-D2D7-6BFB-F07D-C398C4376039}"/>
              </a:ext>
            </a:extLst>
          </p:cNvPr>
          <p:cNvGraphicFramePr>
            <a:graphicFrameLocks noGrp="1"/>
          </p:cNvGraphicFramePr>
          <p:nvPr>
            <p:extLst>
              <p:ext uri="{D42A27DB-BD31-4B8C-83A1-F6EECF244321}">
                <p14:modId xmlns:p14="http://schemas.microsoft.com/office/powerpoint/2010/main" val="3136967246"/>
              </p:ext>
            </p:extLst>
          </p:nvPr>
        </p:nvGraphicFramePr>
        <p:xfrm>
          <a:off x="774085" y="5849932"/>
          <a:ext cx="8090442" cy="1583930"/>
        </p:xfrm>
        <a:graphic>
          <a:graphicData uri="http://schemas.openxmlformats.org/drawingml/2006/table">
            <a:tbl>
              <a:tblPr firstRow="1" bandRow="1">
                <a:tableStyleId>{2D5ABB26-0587-4C30-8999-92F81FD0307C}</a:tableStyleId>
              </a:tblPr>
              <a:tblGrid>
                <a:gridCol w="2164201">
                  <a:extLst>
                    <a:ext uri="{9D8B030D-6E8A-4147-A177-3AD203B41FA5}">
                      <a16:colId xmlns:a16="http://schemas.microsoft.com/office/drawing/2014/main" val="20000"/>
                    </a:ext>
                  </a:extLst>
                </a:gridCol>
                <a:gridCol w="5926241">
                  <a:extLst>
                    <a:ext uri="{9D8B030D-6E8A-4147-A177-3AD203B41FA5}">
                      <a16:colId xmlns:a16="http://schemas.microsoft.com/office/drawing/2014/main" val="20001"/>
                    </a:ext>
                  </a:extLst>
                </a:gridCol>
              </a:tblGrid>
              <a:tr h="218652">
                <a:tc>
                  <a:txBody>
                    <a:bodyPr/>
                    <a:lstStyle/>
                    <a:p>
                      <a:pPr marR="467995" algn="l">
                        <a:lnSpc>
                          <a:spcPts val="994"/>
                        </a:lnSpc>
                      </a:pPr>
                      <a:r>
                        <a:rPr sz="1100" b="1" dirty="0">
                          <a:solidFill>
                            <a:schemeClr val="tx2"/>
                          </a:solidFill>
                          <a:latin typeface="Arial"/>
                          <a:cs typeface="Arial"/>
                        </a:rPr>
                        <a:t>Capability</a:t>
                      </a:r>
                      <a:endParaRPr sz="1100" dirty="0">
                        <a:solidFill>
                          <a:schemeClr val="tx2"/>
                        </a:solidFill>
                        <a:latin typeface="Arial"/>
                        <a:cs typeface="Arial"/>
                      </a:endParaRPr>
                    </a:p>
                  </a:txBody>
                  <a:tcPr marL="0" marR="0" marT="0" marB="0" anchor="ctr">
                    <a:lnB w="6350">
                      <a:solidFill>
                        <a:srgbClr val="006799"/>
                      </a:solidFill>
                      <a:prstDash val="solid"/>
                    </a:lnB>
                  </a:tcPr>
                </a:tc>
                <a:tc>
                  <a:txBody>
                    <a:bodyPr/>
                    <a:lstStyle/>
                    <a:p>
                      <a:pPr marL="635" algn="l">
                        <a:lnSpc>
                          <a:spcPts val="994"/>
                        </a:lnSpc>
                      </a:pPr>
                      <a:r>
                        <a:rPr sz="1100" b="1" dirty="0">
                          <a:solidFill>
                            <a:schemeClr val="tx2"/>
                          </a:solidFill>
                          <a:latin typeface="Arial"/>
                          <a:cs typeface="Arial"/>
                        </a:rPr>
                        <a:t>Description</a:t>
                      </a:r>
                      <a:endParaRPr sz="1100" dirty="0">
                        <a:solidFill>
                          <a:schemeClr val="tx2"/>
                        </a:solidFill>
                        <a:latin typeface="Arial"/>
                        <a:cs typeface="Arial"/>
                      </a:endParaRPr>
                    </a:p>
                  </a:txBody>
                  <a:tcPr marL="0" marR="0" marT="0" marB="0" anchor="ctr">
                    <a:lnB w="6350">
                      <a:solidFill>
                        <a:srgbClr val="006799"/>
                      </a:solidFill>
                      <a:prstDash val="solid"/>
                    </a:lnB>
                  </a:tcPr>
                </a:tc>
                <a:extLst>
                  <a:ext uri="{0D108BD9-81ED-4DB2-BD59-A6C34878D82A}">
                    <a16:rowId xmlns:a16="http://schemas.microsoft.com/office/drawing/2014/main" val="10000"/>
                  </a:ext>
                </a:extLst>
              </a:tr>
              <a:tr h="538710">
                <a:tc>
                  <a:txBody>
                    <a:bodyPr/>
                    <a:lstStyle/>
                    <a:p>
                      <a:pPr marL="91440">
                        <a:lnSpc>
                          <a:spcPct val="100000"/>
                        </a:lnSpc>
                        <a:spcBef>
                          <a:spcPts val="345"/>
                        </a:spcBef>
                      </a:pPr>
                      <a:r>
                        <a:rPr lang="en-US" sz="1100" b="1" dirty="0">
                          <a:solidFill>
                            <a:schemeClr val="tx1"/>
                          </a:solidFill>
                          <a:latin typeface="Arial"/>
                          <a:cs typeface="Arial"/>
                        </a:rPr>
                        <a:t>AmeriTrust Auto</a:t>
                      </a:r>
                      <a:endParaRPr sz="1100" dirty="0">
                        <a:solidFill>
                          <a:schemeClr val="tx1"/>
                        </a:solidFill>
                        <a:latin typeface="Arial"/>
                        <a:cs typeface="Arial"/>
                      </a:endParaRPr>
                    </a:p>
                    <a:p>
                      <a:pPr marL="91440">
                        <a:lnSpc>
                          <a:spcPct val="100000"/>
                        </a:lnSpc>
                      </a:pPr>
                      <a:r>
                        <a:rPr sz="1100" spc="-5" dirty="0">
                          <a:solidFill>
                            <a:schemeClr val="tx1"/>
                          </a:solidFill>
                          <a:latin typeface="Arial"/>
                          <a:cs typeface="Arial"/>
                        </a:rPr>
                        <a:t>(Subsidiary)</a:t>
                      </a:r>
                      <a:endParaRPr sz="1100" dirty="0">
                        <a:solidFill>
                          <a:schemeClr val="tx1"/>
                        </a:solidFill>
                        <a:latin typeface="Arial"/>
                        <a:cs typeface="Arial"/>
                      </a:endParaRPr>
                    </a:p>
                  </a:txBody>
                  <a:tcPr marL="0" marR="0" marT="52578" marB="0">
                    <a:lnT w="6350">
                      <a:solidFill>
                        <a:srgbClr val="006799"/>
                      </a:solidFill>
                      <a:prstDash val="solid"/>
                    </a:lnT>
                  </a:tcPr>
                </a:tc>
                <a:tc>
                  <a:txBody>
                    <a:bodyPr/>
                    <a:lstStyle/>
                    <a:p>
                      <a:pPr marL="94615" marR="120650">
                        <a:lnSpc>
                          <a:spcPct val="100000"/>
                        </a:lnSpc>
                        <a:spcBef>
                          <a:spcPts val="345"/>
                        </a:spcBef>
                      </a:pPr>
                      <a:r>
                        <a:rPr sz="1100" dirty="0">
                          <a:solidFill>
                            <a:schemeClr val="tx1"/>
                          </a:solidFill>
                          <a:latin typeface="Arial"/>
                          <a:cs typeface="Arial"/>
                        </a:rPr>
                        <a:t>‘Virtual </a:t>
                      </a:r>
                      <a:r>
                        <a:rPr sz="1100" spc="-5" dirty="0">
                          <a:solidFill>
                            <a:schemeClr val="tx1"/>
                          </a:solidFill>
                          <a:latin typeface="Arial"/>
                          <a:cs typeface="Arial"/>
                        </a:rPr>
                        <a:t>Dealership’ whereby </a:t>
                      </a:r>
                      <a:r>
                        <a:rPr lang="en-US" sz="1100" spc="-10" dirty="0">
                          <a:solidFill>
                            <a:schemeClr val="tx1"/>
                          </a:solidFill>
                          <a:latin typeface="Arial"/>
                          <a:cs typeface="Arial"/>
                        </a:rPr>
                        <a:t>AmeriTrust</a:t>
                      </a:r>
                      <a:r>
                        <a:rPr sz="1100" spc="-10" dirty="0">
                          <a:solidFill>
                            <a:schemeClr val="tx1"/>
                          </a:solidFill>
                          <a:latin typeface="Arial"/>
                          <a:cs typeface="Arial"/>
                        </a:rPr>
                        <a:t> </a:t>
                      </a:r>
                      <a:r>
                        <a:rPr sz="1100" dirty="0">
                          <a:solidFill>
                            <a:schemeClr val="tx1"/>
                          </a:solidFill>
                          <a:latin typeface="Arial"/>
                          <a:cs typeface="Arial"/>
                        </a:rPr>
                        <a:t>re-sells / leases used </a:t>
                      </a:r>
                      <a:r>
                        <a:rPr sz="1100" spc="-5" dirty="0">
                          <a:solidFill>
                            <a:schemeClr val="tx1"/>
                          </a:solidFill>
                          <a:latin typeface="Arial"/>
                          <a:cs typeface="Arial"/>
                        </a:rPr>
                        <a:t>vehicles </a:t>
                      </a:r>
                      <a:r>
                        <a:rPr sz="1100" dirty="0">
                          <a:solidFill>
                            <a:schemeClr val="tx1"/>
                          </a:solidFill>
                          <a:latin typeface="Arial"/>
                          <a:cs typeface="Arial"/>
                        </a:rPr>
                        <a:t>that reach end-of-lease at </a:t>
                      </a:r>
                      <a:r>
                        <a:rPr sz="1100" spc="-5" dirty="0">
                          <a:solidFill>
                            <a:schemeClr val="tx1"/>
                          </a:solidFill>
                          <a:latin typeface="Arial"/>
                          <a:cs typeface="Arial"/>
                        </a:rPr>
                        <a:t>a </a:t>
                      </a:r>
                      <a:r>
                        <a:rPr sz="1100" dirty="0">
                          <a:solidFill>
                            <a:schemeClr val="tx1"/>
                          </a:solidFill>
                          <a:latin typeface="Arial"/>
                          <a:cs typeface="Arial"/>
                        </a:rPr>
                        <a:t>fraction of the cost of</a:t>
                      </a:r>
                      <a:r>
                        <a:rPr sz="1100" spc="-170" dirty="0">
                          <a:solidFill>
                            <a:schemeClr val="tx1"/>
                          </a:solidFill>
                          <a:latin typeface="Arial"/>
                          <a:cs typeface="Arial"/>
                        </a:rPr>
                        <a:t> </a:t>
                      </a:r>
                      <a:r>
                        <a:rPr sz="1100" spc="-5" dirty="0">
                          <a:solidFill>
                            <a:schemeClr val="tx1"/>
                          </a:solidFill>
                          <a:latin typeface="Arial"/>
                          <a:cs typeface="Arial"/>
                        </a:rPr>
                        <a:t>a </a:t>
                      </a:r>
                      <a:r>
                        <a:rPr sz="1100" dirty="0">
                          <a:solidFill>
                            <a:schemeClr val="tx1"/>
                          </a:solidFill>
                          <a:latin typeface="Arial"/>
                          <a:cs typeface="Arial"/>
                        </a:rPr>
                        <a:t>traditional</a:t>
                      </a:r>
                      <a:r>
                        <a:rPr sz="1100" spc="-40" dirty="0">
                          <a:solidFill>
                            <a:schemeClr val="tx1"/>
                          </a:solidFill>
                          <a:latin typeface="Arial"/>
                          <a:cs typeface="Arial"/>
                        </a:rPr>
                        <a:t> </a:t>
                      </a:r>
                      <a:r>
                        <a:rPr sz="1100" dirty="0">
                          <a:solidFill>
                            <a:schemeClr val="tx1"/>
                          </a:solidFill>
                          <a:latin typeface="Arial"/>
                          <a:cs typeface="Arial"/>
                        </a:rPr>
                        <a:t>dealership</a:t>
                      </a:r>
                    </a:p>
                  </a:txBody>
                  <a:tcPr marL="0" marR="0" marT="52578" marB="0">
                    <a:lnT w="6350">
                      <a:solidFill>
                        <a:srgbClr val="006799"/>
                      </a:solidFill>
                      <a:prstDash val="solid"/>
                    </a:lnT>
                  </a:tcPr>
                </a:tc>
                <a:extLst>
                  <a:ext uri="{0D108BD9-81ED-4DB2-BD59-A6C34878D82A}">
                    <a16:rowId xmlns:a16="http://schemas.microsoft.com/office/drawing/2014/main" val="10001"/>
                  </a:ext>
                </a:extLst>
              </a:tr>
              <a:tr h="450432">
                <a:tc>
                  <a:txBody>
                    <a:bodyPr/>
                    <a:lstStyle/>
                    <a:p>
                      <a:pPr marL="91440" marR="86995">
                        <a:lnSpc>
                          <a:spcPct val="100000"/>
                        </a:lnSpc>
                        <a:spcBef>
                          <a:spcPts val="345"/>
                        </a:spcBef>
                      </a:pPr>
                      <a:r>
                        <a:rPr sz="1100" b="1" spc="-5" dirty="0">
                          <a:solidFill>
                            <a:schemeClr val="tx1"/>
                          </a:solidFill>
                          <a:latin typeface="Arial"/>
                          <a:cs typeface="Arial"/>
                        </a:rPr>
                        <a:t>Automated</a:t>
                      </a:r>
                      <a:r>
                        <a:rPr sz="1100" b="1" spc="-65" dirty="0">
                          <a:solidFill>
                            <a:schemeClr val="tx1"/>
                          </a:solidFill>
                          <a:latin typeface="Arial"/>
                          <a:cs typeface="Arial"/>
                        </a:rPr>
                        <a:t> </a:t>
                      </a:r>
                      <a:r>
                        <a:rPr sz="1100" b="1" dirty="0">
                          <a:solidFill>
                            <a:schemeClr val="tx1"/>
                          </a:solidFill>
                          <a:latin typeface="Arial"/>
                          <a:cs typeface="Arial"/>
                        </a:rPr>
                        <a:t>Remarketing  Intelligence</a:t>
                      </a:r>
                      <a:r>
                        <a:rPr sz="1100" b="1" spc="-35" dirty="0">
                          <a:solidFill>
                            <a:schemeClr val="tx1"/>
                          </a:solidFill>
                          <a:latin typeface="Arial"/>
                          <a:cs typeface="Arial"/>
                        </a:rPr>
                        <a:t> </a:t>
                      </a:r>
                      <a:r>
                        <a:rPr sz="1100" dirty="0">
                          <a:solidFill>
                            <a:schemeClr val="tx1"/>
                          </a:solidFill>
                          <a:latin typeface="Arial"/>
                          <a:cs typeface="Arial"/>
                        </a:rPr>
                        <a:t>(ARI)</a:t>
                      </a:r>
                      <a:endParaRPr sz="1100">
                        <a:solidFill>
                          <a:schemeClr val="tx1"/>
                        </a:solidFill>
                        <a:latin typeface="Arial"/>
                        <a:cs typeface="Arial"/>
                      </a:endParaRPr>
                    </a:p>
                  </a:txBody>
                  <a:tcPr marL="0" marR="0" marT="52578" marB="0">
                    <a:solidFill>
                      <a:schemeClr val="accent1">
                        <a:lumMod val="20000"/>
                        <a:lumOff val="80000"/>
                      </a:schemeClr>
                    </a:solidFill>
                  </a:tcPr>
                </a:tc>
                <a:tc>
                  <a:txBody>
                    <a:bodyPr/>
                    <a:lstStyle/>
                    <a:p>
                      <a:pPr marL="94615" marR="334645">
                        <a:lnSpc>
                          <a:spcPct val="100000"/>
                        </a:lnSpc>
                        <a:spcBef>
                          <a:spcPts val="345"/>
                        </a:spcBef>
                      </a:pPr>
                      <a:r>
                        <a:rPr sz="1100" dirty="0">
                          <a:solidFill>
                            <a:schemeClr val="tx1"/>
                          </a:solidFill>
                          <a:latin typeface="Arial"/>
                          <a:cs typeface="Arial"/>
                        </a:rPr>
                        <a:t>A retention tool that directly interacts </a:t>
                      </a:r>
                      <a:r>
                        <a:rPr sz="1100" spc="-5" dirty="0">
                          <a:solidFill>
                            <a:schemeClr val="tx1"/>
                          </a:solidFill>
                          <a:latin typeface="Arial"/>
                          <a:cs typeface="Arial"/>
                        </a:rPr>
                        <a:t>with </a:t>
                      </a:r>
                      <a:r>
                        <a:rPr sz="1100" dirty="0">
                          <a:solidFill>
                            <a:schemeClr val="tx1"/>
                          </a:solidFill>
                          <a:latin typeface="Arial"/>
                          <a:cs typeface="Arial"/>
                        </a:rPr>
                        <a:t>the</a:t>
                      </a:r>
                      <a:r>
                        <a:rPr sz="1100" spc="-90" dirty="0">
                          <a:solidFill>
                            <a:schemeClr val="tx1"/>
                          </a:solidFill>
                          <a:latin typeface="Arial"/>
                          <a:cs typeface="Arial"/>
                        </a:rPr>
                        <a:t> </a:t>
                      </a:r>
                      <a:r>
                        <a:rPr sz="1100" dirty="0">
                          <a:solidFill>
                            <a:schemeClr val="tx1"/>
                          </a:solidFill>
                          <a:latin typeface="Arial"/>
                          <a:cs typeface="Arial"/>
                        </a:rPr>
                        <a:t>customer, </a:t>
                      </a:r>
                      <a:r>
                        <a:rPr sz="1100" spc="-5" dirty="0">
                          <a:solidFill>
                            <a:schemeClr val="tx1"/>
                          </a:solidFill>
                          <a:latin typeface="Arial"/>
                          <a:cs typeface="Arial"/>
                        </a:rPr>
                        <a:t>gathers </a:t>
                      </a:r>
                      <a:r>
                        <a:rPr sz="1100" dirty="0">
                          <a:solidFill>
                            <a:schemeClr val="tx1"/>
                          </a:solidFill>
                          <a:latin typeface="Arial"/>
                          <a:cs typeface="Arial"/>
                        </a:rPr>
                        <a:t>remarketing data, </a:t>
                      </a:r>
                      <a:r>
                        <a:rPr sz="1100" spc="-5" dirty="0">
                          <a:solidFill>
                            <a:schemeClr val="tx1"/>
                          </a:solidFill>
                          <a:latin typeface="Arial"/>
                          <a:cs typeface="Arial"/>
                        </a:rPr>
                        <a:t>and </a:t>
                      </a:r>
                      <a:r>
                        <a:rPr sz="1100" dirty="0">
                          <a:solidFill>
                            <a:schemeClr val="tx1"/>
                          </a:solidFill>
                          <a:latin typeface="Arial"/>
                          <a:cs typeface="Arial"/>
                        </a:rPr>
                        <a:t>enhances the customer </a:t>
                      </a:r>
                      <a:r>
                        <a:rPr sz="1100" spc="-5" dirty="0">
                          <a:solidFill>
                            <a:schemeClr val="tx1"/>
                          </a:solidFill>
                          <a:latin typeface="Arial"/>
                          <a:cs typeface="Arial"/>
                        </a:rPr>
                        <a:t>experience</a:t>
                      </a:r>
                      <a:endParaRPr sz="1100" dirty="0">
                        <a:solidFill>
                          <a:schemeClr val="tx1"/>
                        </a:solidFill>
                        <a:latin typeface="Arial"/>
                        <a:cs typeface="Arial"/>
                      </a:endParaRPr>
                    </a:p>
                  </a:txBody>
                  <a:tcPr marL="0" marR="0" marT="52578" marB="0">
                    <a:solidFill>
                      <a:schemeClr val="accent1">
                        <a:lumMod val="20000"/>
                        <a:lumOff val="80000"/>
                      </a:schemeClr>
                    </a:solidFill>
                  </a:tcPr>
                </a:tc>
                <a:extLst>
                  <a:ext uri="{0D108BD9-81ED-4DB2-BD59-A6C34878D82A}">
                    <a16:rowId xmlns:a16="http://schemas.microsoft.com/office/drawing/2014/main" val="10002"/>
                  </a:ext>
                </a:extLst>
              </a:tr>
              <a:tr h="376136">
                <a:tc>
                  <a:txBody>
                    <a:bodyPr/>
                    <a:lstStyle/>
                    <a:p>
                      <a:pPr marR="473709" algn="l">
                        <a:lnSpc>
                          <a:spcPct val="100000"/>
                        </a:lnSpc>
                        <a:spcBef>
                          <a:spcPts val="345"/>
                        </a:spcBef>
                      </a:pPr>
                      <a:r>
                        <a:rPr lang="en-US" sz="1100" b="1" spc="-10" dirty="0">
                          <a:solidFill>
                            <a:schemeClr val="tx1"/>
                          </a:solidFill>
                          <a:latin typeface="Arial"/>
                          <a:cs typeface="Arial"/>
                        </a:rPr>
                        <a:t>  Warranty Products</a:t>
                      </a:r>
                      <a:endParaRPr sz="1100" dirty="0">
                        <a:solidFill>
                          <a:schemeClr val="tx1"/>
                        </a:solidFill>
                        <a:latin typeface="Arial"/>
                        <a:cs typeface="Arial"/>
                      </a:endParaRPr>
                    </a:p>
                  </a:txBody>
                  <a:tcPr marL="0" marR="0" marT="52578" marB="0">
                    <a:lnB w="12700">
                      <a:solidFill>
                        <a:srgbClr val="B7B7B7"/>
                      </a:solidFill>
                      <a:prstDash val="solid"/>
                    </a:lnB>
                  </a:tcPr>
                </a:tc>
                <a:tc>
                  <a:txBody>
                    <a:bodyPr/>
                    <a:lstStyle/>
                    <a:p>
                      <a:pPr marL="94615" marR="294005">
                        <a:lnSpc>
                          <a:spcPct val="100000"/>
                        </a:lnSpc>
                        <a:spcBef>
                          <a:spcPts val="345"/>
                        </a:spcBef>
                      </a:pPr>
                      <a:r>
                        <a:rPr sz="1100" dirty="0">
                          <a:solidFill>
                            <a:schemeClr val="tx1"/>
                          </a:solidFill>
                          <a:latin typeface="Arial"/>
                          <a:cs typeface="Arial"/>
                        </a:rPr>
                        <a:t>A </a:t>
                      </a:r>
                      <a:r>
                        <a:rPr sz="1100" spc="-5" dirty="0">
                          <a:solidFill>
                            <a:schemeClr val="tx1"/>
                          </a:solidFill>
                          <a:latin typeface="Arial"/>
                          <a:cs typeface="Arial"/>
                        </a:rPr>
                        <a:t>full </a:t>
                      </a:r>
                      <a:r>
                        <a:rPr sz="1100" dirty="0">
                          <a:solidFill>
                            <a:schemeClr val="tx1"/>
                          </a:solidFill>
                          <a:latin typeface="Arial"/>
                          <a:cs typeface="Arial"/>
                        </a:rPr>
                        <a:t>suite of </a:t>
                      </a:r>
                      <a:r>
                        <a:rPr sz="1100" spc="-5" dirty="0">
                          <a:solidFill>
                            <a:schemeClr val="tx1"/>
                          </a:solidFill>
                          <a:latin typeface="Arial"/>
                          <a:cs typeface="Arial"/>
                        </a:rPr>
                        <a:t>vehicle </a:t>
                      </a:r>
                      <a:r>
                        <a:rPr sz="1100" dirty="0">
                          <a:solidFill>
                            <a:schemeClr val="tx1"/>
                          </a:solidFill>
                          <a:latin typeface="Arial"/>
                          <a:cs typeface="Arial"/>
                        </a:rPr>
                        <a:t>protection products offered</a:t>
                      </a:r>
                      <a:r>
                        <a:rPr sz="1100" spc="-110" dirty="0">
                          <a:solidFill>
                            <a:schemeClr val="tx1"/>
                          </a:solidFill>
                          <a:latin typeface="Arial"/>
                          <a:cs typeface="Arial"/>
                        </a:rPr>
                        <a:t> </a:t>
                      </a:r>
                      <a:r>
                        <a:rPr sz="1100" dirty="0">
                          <a:solidFill>
                            <a:schemeClr val="tx1"/>
                          </a:solidFill>
                          <a:latin typeface="Arial"/>
                          <a:cs typeface="Arial"/>
                        </a:rPr>
                        <a:t>through </a:t>
                      </a:r>
                      <a:r>
                        <a:rPr sz="1100" spc="-5" dirty="0">
                          <a:solidFill>
                            <a:schemeClr val="tx1"/>
                          </a:solidFill>
                          <a:latin typeface="Arial"/>
                          <a:cs typeface="Arial"/>
                        </a:rPr>
                        <a:t>dealer</a:t>
                      </a:r>
                      <a:r>
                        <a:rPr sz="1100" spc="-30" dirty="0">
                          <a:solidFill>
                            <a:schemeClr val="tx1"/>
                          </a:solidFill>
                          <a:latin typeface="Arial"/>
                          <a:cs typeface="Arial"/>
                        </a:rPr>
                        <a:t> </a:t>
                      </a:r>
                      <a:r>
                        <a:rPr sz="1100" spc="-5" dirty="0">
                          <a:solidFill>
                            <a:schemeClr val="tx1"/>
                          </a:solidFill>
                          <a:latin typeface="Arial"/>
                          <a:cs typeface="Arial"/>
                        </a:rPr>
                        <a:t>partners</a:t>
                      </a:r>
                      <a:endParaRPr sz="1100" dirty="0">
                        <a:solidFill>
                          <a:schemeClr val="tx1"/>
                        </a:solidFill>
                        <a:latin typeface="Arial"/>
                        <a:cs typeface="Arial"/>
                      </a:endParaRPr>
                    </a:p>
                  </a:txBody>
                  <a:tcPr marL="0" marR="0" marT="52578" marB="0">
                    <a:lnB w="12700">
                      <a:solidFill>
                        <a:srgbClr val="B7B7B7"/>
                      </a:solidFill>
                      <a:prstDash val="solid"/>
                    </a:lnB>
                  </a:tcPr>
                </a:tc>
                <a:extLst>
                  <a:ext uri="{0D108BD9-81ED-4DB2-BD59-A6C34878D82A}">
                    <a16:rowId xmlns:a16="http://schemas.microsoft.com/office/drawing/2014/main" val="10003"/>
                  </a:ext>
                </a:extLst>
              </a:tr>
            </a:tbl>
          </a:graphicData>
        </a:graphic>
      </p:graphicFrame>
      <p:sp>
        <p:nvSpPr>
          <p:cNvPr id="5" name="Footer Placeholder 2">
            <a:extLst>
              <a:ext uri="{FF2B5EF4-FFF2-40B4-BE49-F238E27FC236}">
                <a16:creationId xmlns:a16="http://schemas.microsoft.com/office/drawing/2014/main" id="{F3BC3370-368F-DB07-9F7C-8A1A9B4F3245}"/>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16</a:t>
            </a:r>
          </a:p>
        </p:txBody>
      </p:sp>
      <p:pic>
        <p:nvPicPr>
          <p:cNvPr id="2" name="Picture 1">
            <a:extLst>
              <a:ext uri="{FF2B5EF4-FFF2-40B4-BE49-F238E27FC236}">
                <a16:creationId xmlns:a16="http://schemas.microsoft.com/office/drawing/2014/main" id="{244F1556-6F13-B411-71C2-B86A35E173AB}"/>
              </a:ext>
            </a:extLst>
          </p:cNvPr>
          <p:cNvPicPr>
            <a:picLocks noChangeAspect="1"/>
          </p:cNvPicPr>
          <p:nvPr/>
        </p:nvPicPr>
        <p:blipFill>
          <a:blip r:embed="rId2"/>
          <a:stretch>
            <a:fillRect/>
          </a:stretch>
        </p:blipFill>
        <p:spPr>
          <a:xfrm>
            <a:off x="12114165" y="282219"/>
            <a:ext cx="1866248" cy="513715"/>
          </a:xfrm>
          <a:prstGeom prst="rect">
            <a:avLst/>
          </a:prstGeom>
        </p:spPr>
      </p:pic>
      <p:sp>
        <p:nvSpPr>
          <p:cNvPr id="3" name="Title 1">
            <a:extLst>
              <a:ext uri="{FF2B5EF4-FFF2-40B4-BE49-F238E27FC236}">
                <a16:creationId xmlns:a16="http://schemas.microsoft.com/office/drawing/2014/main" id="{B78EAA46-6DB0-1FB4-95CF-1D6380BBC9CB}"/>
              </a:ext>
            </a:extLst>
          </p:cNvPr>
          <p:cNvSpPr txBox="1">
            <a:spLocks/>
          </p:cNvSpPr>
          <p:nvPr/>
        </p:nvSpPr>
        <p:spPr>
          <a:xfrm>
            <a:off x="813053" y="557082"/>
            <a:ext cx="12051454" cy="505267"/>
          </a:xfrm>
          <a:prstGeom prst="rect">
            <a:avLst/>
          </a:prstGeom>
        </p:spPr>
        <p:txBody>
          <a:bodyPr vert="horz" wrap="square" lIns="0" tIns="12700" rIns="0" bIns="0" rtlCol="0">
            <a:spAutoFit/>
          </a:bodyPr>
          <a:lstStyle>
            <a:lvl1pPr>
              <a:defRPr sz="3200" b="1" i="0">
                <a:solidFill>
                  <a:srgbClr val="204471"/>
                </a:solidFill>
                <a:latin typeface="Arial"/>
                <a:ea typeface="+mj-ea"/>
                <a:cs typeface="Arial"/>
              </a:defRPr>
            </a:lvl1pPr>
          </a:lstStyle>
          <a:p>
            <a:pPr marL="12700">
              <a:spcBef>
                <a:spcPts val="100"/>
              </a:spcBef>
            </a:pPr>
            <a:r>
              <a:rPr lang="en-US" spc="-12" dirty="0"/>
              <a:t>Key Solutions - Customer </a:t>
            </a:r>
            <a:r>
              <a:rPr lang="en-US" spc="-6" dirty="0"/>
              <a:t>Retention</a:t>
            </a:r>
            <a:r>
              <a:rPr lang="en-US" spc="-30" dirty="0"/>
              <a:t> </a:t>
            </a:r>
            <a:r>
              <a:rPr lang="en-US" spc="-12" dirty="0"/>
              <a:t>Lifecycle</a:t>
            </a:r>
            <a:endParaRPr lang="en-US" spc="-10" dirty="0"/>
          </a:p>
        </p:txBody>
      </p:sp>
      <p:sp>
        <p:nvSpPr>
          <p:cNvPr id="9" name="object 5">
            <a:extLst>
              <a:ext uri="{FF2B5EF4-FFF2-40B4-BE49-F238E27FC236}">
                <a16:creationId xmlns:a16="http://schemas.microsoft.com/office/drawing/2014/main" id="{FBDCF39D-8769-0001-60BE-AFD7557ADA4A}"/>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10" name="Flowchart: Connector 9">
            <a:extLst>
              <a:ext uri="{FF2B5EF4-FFF2-40B4-BE49-F238E27FC236}">
                <a16:creationId xmlns:a16="http://schemas.microsoft.com/office/drawing/2014/main" id="{8C37E9BD-E4D5-1FF9-0B6C-46F623FAC652}"/>
              </a:ext>
            </a:extLst>
          </p:cNvPr>
          <p:cNvSpPr/>
          <p:nvPr/>
        </p:nvSpPr>
        <p:spPr>
          <a:xfrm>
            <a:off x="837506" y="1671873"/>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1</a:t>
            </a:r>
            <a:endParaRPr lang="en-US" dirty="0">
              <a:latin typeface="Arial" panose="020B0604020202020204" pitchFamily="34" charset="0"/>
              <a:cs typeface="Arial" panose="020B0604020202020204" pitchFamily="34" charset="0"/>
            </a:endParaRPr>
          </a:p>
        </p:txBody>
      </p:sp>
      <p:sp>
        <p:nvSpPr>
          <p:cNvPr id="14" name="Flowchart: Connector 13">
            <a:extLst>
              <a:ext uri="{FF2B5EF4-FFF2-40B4-BE49-F238E27FC236}">
                <a16:creationId xmlns:a16="http://schemas.microsoft.com/office/drawing/2014/main" id="{272BD447-DFA6-990F-49E2-B71586A21792}"/>
              </a:ext>
            </a:extLst>
          </p:cNvPr>
          <p:cNvSpPr/>
          <p:nvPr/>
        </p:nvSpPr>
        <p:spPr>
          <a:xfrm>
            <a:off x="837506" y="2054541"/>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p:txBody>
      </p:sp>
      <p:sp>
        <p:nvSpPr>
          <p:cNvPr id="15" name="Flowchart: Connector 14">
            <a:extLst>
              <a:ext uri="{FF2B5EF4-FFF2-40B4-BE49-F238E27FC236}">
                <a16:creationId xmlns:a16="http://schemas.microsoft.com/office/drawing/2014/main" id="{98DF9ABC-A9ED-4CA7-A9ED-94CD766703A9}"/>
              </a:ext>
            </a:extLst>
          </p:cNvPr>
          <p:cNvSpPr/>
          <p:nvPr/>
        </p:nvSpPr>
        <p:spPr>
          <a:xfrm>
            <a:off x="837506" y="2627249"/>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3</a:t>
            </a:r>
            <a:endParaRPr lang="en-US" dirty="0">
              <a:latin typeface="Arial" panose="020B0604020202020204" pitchFamily="34" charset="0"/>
              <a:cs typeface="Arial" panose="020B0604020202020204" pitchFamily="34" charset="0"/>
            </a:endParaRPr>
          </a:p>
        </p:txBody>
      </p:sp>
      <p:sp>
        <p:nvSpPr>
          <p:cNvPr id="16" name="Flowchart: Connector 15">
            <a:extLst>
              <a:ext uri="{FF2B5EF4-FFF2-40B4-BE49-F238E27FC236}">
                <a16:creationId xmlns:a16="http://schemas.microsoft.com/office/drawing/2014/main" id="{B85FF65F-1FE2-742F-47FF-E8DAD10F946E}"/>
              </a:ext>
            </a:extLst>
          </p:cNvPr>
          <p:cNvSpPr/>
          <p:nvPr/>
        </p:nvSpPr>
        <p:spPr>
          <a:xfrm>
            <a:off x="837506" y="3224277"/>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p:txBody>
      </p:sp>
      <p:sp>
        <p:nvSpPr>
          <p:cNvPr id="17" name="Flowchart: Connector 16">
            <a:extLst>
              <a:ext uri="{FF2B5EF4-FFF2-40B4-BE49-F238E27FC236}">
                <a16:creationId xmlns:a16="http://schemas.microsoft.com/office/drawing/2014/main" id="{556518B6-0213-79F0-C98D-2D662E04586A}"/>
              </a:ext>
            </a:extLst>
          </p:cNvPr>
          <p:cNvSpPr/>
          <p:nvPr/>
        </p:nvSpPr>
        <p:spPr>
          <a:xfrm>
            <a:off x="837506" y="3801724"/>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p:txBody>
      </p:sp>
      <p:sp>
        <p:nvSpPr>
          <p:cNvPr id="51" name="Arrow: Bent 50">
            <a:extLst>
              <a:ext uri="{FF2B5EF4-FFF2-40B4-BE49-F238E27FC236}">
                <a16:creationId xmlns:a16="http://schemas.microsoft.com/office/drawing/2014/main" id="{3D44FA6B-570F-5194-A0C7-1751C812A811}"/>
              </a:ext>
            </a:extLst>
          </p:cNvPr>
          <p:cNvSpPr/>
          <p:nvPr/>
        </p:nvSpPr>
        <p:spPr>
          <a:xfrm rot="16200000">
            <a:off x="9441205" y="4573693"/>
            <a:ext cx="872243" cy="1001939"/>
          </a:xfrm>
          <a:prstGeom prst="bentArrow">
            <a:avLst>
              <a:gd name="adj1" fmla="val 17925"/>
              <a:gd name="adj2" fmla="val 21659"/>
              <a:gd name="adj3" fmla="val 35828"/>
              <a:gd name="adj4" fmla="val 43750"/>
            </a:avLst>
          </a:prstGeom>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TextBox 51">
            <a:extLst>
              <a:ext uri="{FF2B5EF4-FFF2-40B4-BE49-F238E27FC236}">
                <a16:creationId xmlns:a16="http://schemas.microsoft.com/office/drawing/2014/main" id="{41C5FA3E-BED8-392E-609E-DC8ACB345FD2}"/>
              </a:ext>
            </a:extLst>
          </p:cNvPr>
          <p:cNvSpPr txBox="1"/>
          <p:nvPr/>
        </p:nvSpPr>
        <p:spPr>
          <a:xfrm>
            <a:off x="10605829" y="2767691"/>
            <a:ext cx="1008609" cy="461665"/>
          </a:xfrm>
          <a:prstGeom prst="rect">
            <a:avLst/>
          </a:prstGeom>
          <a:noFill/>
        </p:spPr>
        <p:txBody>
          <a:bodyPr wrap="none" rtlCol="0">
            <a:spAutoFit/>
          </a:bodyPr>
          <a:lstStyle/>
          <a:p>
            <a:pPr algn="ctr"/>
            <a:r>
              <a:rPr lang="en-US" sz="1200" b="1" dirty="0">
                <a:solidFill>
                  <a:schemeClr val="tx2"/>
                </a:solidFill>
                <a:latin typeface="Arial" panose="020B0604020202020204" pitchFamily="34" charset="0"/>
                <a:cs typeface="Arial" panose="020B0604020202020204" pitchFamily="34" charset="0"/>
              </a:rPr>
              <a:t>Origination</a:t>
            </a:r>
          </a:p>
          <a:p>
            <a:pPr algn="ctr"/>
            <a:r>
              <a:rPr lang="en-US" sz="1200" b="1" dirty="0">
                <a:solidFill>
                  <a:schemeClr val="tx2"/>
                </a:solidFill>
                <a:latin typeface="Arial" panose="020B0604020202020204" pitchFamily="34" charset="0"/>
                <a:cs typeface="Arial" panose="020B0604020202020204" pitchFamily="34" charset="0"/>
              </a:rPr>
              <a:t>Platform</a:t>
            </a:r>
          </a:p>
        </p:txBody>
      </p:sp>
      <p:pic>
        <p:nvPicPr>
          <p:cNvPr id="53" name="Picture 52">
            <a:extLst>
              <a:ext uri="{FF2B5EF4-FFF2-40B4-BE49-F238E27FC236}">
                <a16:creationId xmlns:a16="http://schemas.microsoft.com/office/drawing/2014/main" id="{63DC444D-5509-3716-EB8A-E55E25993D13}"/>
              </a:ext>
            </a:extLst>
          </p:cNvPr>
          <p:cNvPicPr>
            <a:picLocks noChangeAspect="1"/>
          </p:cNvPicPr>
          <p:nvPr/>
        </p:nvPicPr>
        <p:blipFill>
          <a:blip r:embed="rId2"/>
          <a:stretch>
            <a:fillRect/>
          </a:stretch>
        </p:blipFill>
        <p:spPr>
          <a:xfrm>
            <a:off x="10098896" y="2116184"/>
            <a:ext cx="1900779" cy="523220"/>
          </a:xfrm>
          <a:prstGeom prst="rect">
            <a:avLst/>
          </a:prstGeom>
        </p:spPr>
      </p:pic>
      <p:sp>
        <p:nvSpPr>
          <p:cNvPr id="54" name="TextBox 53">
            <a:extLst>
              <a:ext uri="{FF2B5EF4-FFF2-40B4-BE49-F238E27FC236}">
                <a16:creationId xmlns:a16="http://schemas.microsoft.com/office/drawing/2014/main" id="{E68A150B-644E-EF84-B678-60C0F3033415}"/>
              </a:ext>
            </a:extLst>
          </p:cNvPr>
          <p:cNvSpPr txBox="1"/>
          <p:nvPr/>
        </p:nvSpPr>
        <p:spPr>
          <a:xfrm>
            <a:off x="12123508" y="3861375"/>
            <a:ext cx="1032655" cy="646331"/>
          </a:xfrm>
          <a:prstGeom prst="rect">
            <a:avLst/>
          </a:prstGeom>
          <a:noFill/>
        </p:spPr>
        <p:txBody>
          <a:bodyPr wrap="none" rtlCol="0">
            <a:spAutoFit/>
          </a:bodyPr>
          <a:lstStyle/>
          <a:p>
            <a:pPr algn="ctr"/>
            <a:r>
              <a:rPr lang="en-US" sz="1200" b="1" dirty="0">
                <a:solidFill>
                  <a:schemeClr val="tx2"/>
                </a:solidFill>
                <a:latin typeface="Arial" panose="020B0604020202020204" pitchFamily="34" charset="0"/>
                <a:cs typeface="Arial" panose="020B0604020202020204" pitchFamily="34" charset="0"/>
              </a:rPr>
              <a:t>Title Holder</a:t>
            </a:r>
          </a:p>
          <a:p>
            <a:pPr algn="ctr"/>
            <a:r>
              <a:rPr lang="en-US" sz="1200" b="1" dirty="0">
                <a:solidFill>
                  <a:schemeClr val="tx2"/>
                </a:solidFill>
                <a:latin typeface="Arial" panose="020B0604020202020204" pitchFamily="34" charset="0"/>
                <a:cs typeface="Arial" panose="020B0604020202020204" pitchFamily="34" charset="0"/>
              </a:rPr>
              <a:t>BK Remote</a:t>
            </a:r>
          </a:p>
          <a:p>
            <a:pPr algn="ctr"/>
            <a:r>
              <a:rPr lang="en-US" sz="1200" b="1" dirty="0">
                <a:solidFill>
                  <a:schemeClr val="tx2"/>
                </a:solidFill>
                <a:latin typeface="Arial" panose="020B0604020202020204" pitchFamily="34" charset="0"/>
                <a:cs typeface="Arial" panose="020B0604020202020204" pitchFamily="34" charset="0"/>
              </a:rPr>
              <a:t>Trust</a:t>
            </a:r>
          </a:p>
        </p:txBody>
      </p:sp>
      <p:pic>
        <p:nvPicPr>
          <p:cNvPr id="55" name="Picture 54">
            <a:extLst>
              <a:ext uri="{FF2B5EF4-FFF2-40B4-BE49-F238E27FC236}">
                <a16:creationId xmlns:a16="http://schemas.microsoft.com/office/drawing/2014/main" id="{94BD1B2C-06E2-AF38-1753-F3C50D453878}"/>
              </a:ext>
            </a:extLst>
          </p:cNvPr>
          <p:cNvPicPr>
            <a:picLocks noChangeAspect="1"/>
          </p:cNvPicPr>
          <p:nvPr/>
        </p:nvPicPr>
        <p:blipFill>
          <a:blip r:embed="rId3"/>
          <a:stretch>
            <a:fillRect/>
          </a:stretch>
        </p:blipFill>
        <p:spPr>
          <a:xfrm>
            <a:off x="13224291" y="3834458"/>
            <a:ext cx="1280353" cy="523221"/>
          </a:xfrm>
          <a:prstGeom prst="rect">
            <a:avLst/>
          </a:prstGeom>
        </p:spPr>
      </p:pic>
      <p:pic>
        <p:nvPicPr>
          <p:cNvPr id="56" name="Picture 55">
            <a:extLst>
              <a:ext uri="{FF2B5EF4-FFF2-40B4-BE49-F238E27FC236}">
                <a16:creationId xmlns:a16="http://schemas.microsoft.com/office/drawing/2014/main" id="{5AB2998C-5B76-EEE8-07F3-BDEEAA1391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431" y="5776539"/>
            <a:ext cx="1855566" cy="523219"/>
          </a:xfrm>
          <a:prstGeom prst="rect">
            <a:avLst/>
          </a:prstGeom>
        </p:spPr>
      </p:pic>
      <p:sp>
        <p:nvSpPr>
          <p:cNvPr id="57" name="TextBox 56">
            <a:extLst>
              <a:ext uri="{FF2B5EF4-FFF2-40B4-BE49-F238E27FC236}">
                <a16:creationId xmlns:a16="http://schemas.microsoft.com/office/drawing/2014/main" id="{9DA7674B-AF86-84DD-9426-1DF2C02B38B1}"/>
              </a:ext>
            </a:extLst>
          </p:cNvPr>
          <p:cNvSpPr txBox="1"/>
          <p:nvPr/>
        </p:nvSpPr>
        <p:spPr>
          <a:xfrm>
            <a:off x="10550715" y="5202484"/>
            <a:ext cx="1278158" cy="461665"/>
          </a:xfrm>
          <a:prstGeom prst="rect">
            <a:avLst/>
          </a:prstGeom>
          <a:noFill/>
        </p:spPr>
        <p:txBody>
          <a:bodyPr wrap="square" rtlCol="0">
            <a:spAutoFit/>
          </a:bodyPr>
          <a:lstStyle/>
          <a:p>
            <a:pPr algn="ctr"/>
            <a:r>
              <a:rPr lang="en-US" sz="1200" b="1" dirty="0">
                <a:solidFill>
                  <a:schemeClr val="tx2"/>
                </a:solidFill>
                <a:latin typeface="Arial" panose="020B0604020202020204" pitchFamily="34" charset="0"/>
                <a:cs typeface="Arial" panose="020B0604020202020204" pitchFamily="34" charset="0"/>
              </a:rPr>
              <a:t>Full Servicing</a:t>
            </a:r>
          </a:p>
          <a:p>
            <a:pPr algn="ctr"/>
            <a:r>
              <a:rPr lang="en-US" sz="1200" b="1" dirty="0">
                <a:solidFill>
                  <a:schemeClr val="tx2"/>
                </a:solidFill>
                <a:latin typeface="Arial" panose="020B0604020202020204" pitchFamily="34" charset="0"/>
                <a:cs typeface="Arial" panose="020B0604020202020204" pitchFamily="34" charset="0"/>
              </a:rPr>
              <a:t>Platform</a:t>
            </a:r>
          </a:p>
        </p:txBody>
      </p:sp>
      <p:sp>
        <p:nvSpPr>
          <p:cNvPr id="58" name="TextBox 57">
            <a:extLst>
              <a:ext uri="{FF2B5EF4-FFF2-40B4-BE49-F238E27FC236}">
                <a16:creationId xmlns:a16="http://schemas.microsoft.com/office/drawing/2014/main" id="{5B766BEC-571A-622D-C9A9-069EB9705323}"/>
              </a:ext>
            </a:extLst>
          </p:cNvPr>
          <p:cNvSpPr txBox="1"/>
          <p:nvPr/>
        </p:nvSpPr>
        <p:spPr>
          <a:xfrm>
            <a:off x="8715292" y="3892822"/>
            <a:ext cx="1781257" cy="646331"/>
          </a:xfrm>
          <a:prstGeom prst="rect">
            <a:avLst/>
          </a:prstGeom>
          <a:noFill/>
        </p:spPr>
        <p:txBody>
          <a:bodyPr wrap="none" rtlCol="0">
            <a:spAutoFit/>
          </a:bodyPr>
          <a:lstStyle/>
          <a:p>
            <a:pPr algn="ctr"/>
            <a:r>
              <a:rPr lang="en-US" sz="1200" b="1" dirty="0">
                <a:solidFill>
                  <a:schemeClr val="tx2"/>
                </a:solidFill>
                <a:latin typeface="Arial" panose="020B0604020202020204" pitchFamily="34" charset="0"/>
                <a:cs typeface="Arial" panose="020B0604020202020204" pitchFamily="34" charset="0"/>
              </a:rPr>
              <a:t>Asset Origination</a:t>
            </a:r>
          </a:p>
          <a:p>
            <a:pPr algn="ctr"/>
            <a:r>
              <a:rPr lang="en-US" sz="1200" b="1" dirty="0">
                <a:solidFill>
                  <a:schemeClr val="tx2"/>
                </a:solidFill>
                <a:latin typeface="Arial" panose="020B0604020202020204" pitchFamily="34" charset="0"/>
                <a:cs typeface="Arial" panose="020B0604020202020204" pitchFamily="34" charset="0"/>
              </a:rPr>
              <a:t>&amp;</a:t>
            </a:r>
          </a:p>
          <a:p>
            <a:pPr algn="ctr"/>
            <a:r>
              <a:rPr lang="en-US" sz="1200" b="1" dirty="0">
                <a:solidFill>
                  <a:schemeClr val="tx2"/>
                </a:solidFill>
                <a:latin typeface="Arial" panose="020B0604020202020204" pitchFamily="34" charset="0"/>
                <a:cs typeface="Arial" panose="020B0604020202020204" pitchFamily="34" charset="0"/>
              </a:rPr>
              <a:t>Remarketing Platform</a:t>
            </a:r>
          </a:p>
        </p:txBody>
      </p:sp>
      <p:pic>
        <p:nvPicPr>
          <p:cNvPr id="59" name="Picture 58" descr="A black background with a black square&#10;&#10;Description automatically generated with medium confidence">
            <a:extLst>
              <a:ext uri="{FF2B5EF4-FFF2-40B4-BE49-F238E27FC236}">
                <a16:creationId xmlns:a16="http://schemas.microsoft.com/office/drawing/2014/main" id="{CF80A668-520E-546B-328D-3D7B8C9DF6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36687" y="3739613"/>
            <a:ext cx="1620622" cy="456971"/>
          </a:xfrm>
          <a:prstGeom prst="rect">
            <a:avLst/>
          </a:prstGeom>
        </p:spPr>
      </p:pic>
      <p:sp>
        <p:nvSpPr>
          <p:cNvPr id="60" name="Arrow: Bent 59">
            <a:extLst>
              <a:ext uri="{FF2B5EF4-FFF2-40B4-BE49-F238E27FC236}">
                <a16:creationId xmlns:a16="http://schemas.microsoft.com/office/drawing/2014/main" id="{2DFB8D19-0630-37C9-A870-77F9556BA42A}"/>
              </a:ext>
            </a:extLst>
          </p:cNvPr>
          <p:cNvSpPr/>
          <p:nvPr/>
        </p:nvSpPr>
        <p:spPr>
          <a:xfrm rot="10800000">
            <a:off x="11868526" y="4638540"/>
            <a:ext cx="872243" cy="1001939"/>
          </a:xfrm>
          <a:prstGeom prst="bentArrow">
            <a:avLst>
              <a:gd name="adj1" fmla="val 17925"/>
              <a:gd name="adj2" fmla="val 21659"/>
              <a:gd name="adj3" fmla="val 35828"/>
              <a:gd name="adj4" fmla="val 43750"/>
            </a:avLst>
          </a:prstGeom>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Arrow: Bent 60">
            <a:extLst>
              <a:ext uri="{FF2B5EF4-FFF2-40B4-BE49-F238E27FC236}">
                <a16:creationId xmlns:a16="http://schemas.microsoft.com/office/drawing/2014/main" id="{D222F7A7-D71B-986B-77FB-8F0D27332711}"/>
              </a:ext>
            </a:extLst>
          </p:cNvPr>
          <p:cNvSpPr/>
          <p:nvPr/>
        </p:nvSpPr>
        <p:spPr>
          <a:xfrm>
            <a:off x="9519151" y="2801472"/>
            <a:ext cx="872243" cy="1001939"/>
          </a:xfrm>
          <a:prstGeom prst="bentArrow">
            <a:avLst>
              <a:gd name="adj1" fmla="val 17925"/>
              <a:gd name="adj2" fmla="val 21659"/>
              <a:gd name="adj3" fmla="val 35828"/>
              <a:gd name="adj4" fmla="val 43750"/>
            </a:avLst>
          </a:prstGeom>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Arrow: Bent 61">
            <a:extLst>
              <a:ext uri="{FF2B5EF4-FFF2-40B4-BE49-F238E27FC236}">
                <a16:creationId xmlns:a16="http://schemas.microsoft.com/office/drawing/2014/main" id="{5A9183D3-C157-8040-AE4D-33B762BC8AC3}"/>
              </a:ext>
            </a:extLst>
          </p:cNvPr>
          <p:cNvSpPr/>
          <p:nvPr/>
        </p:nvSpPr>
        <p:spPr>
          <a:xfrm rot="5400000">
            <a:off x="11893721" y="2866320"/>
            <a:ext cx="872243" cy="1001939"/>
          </a:xfrm>
          <a:prstGeom prst="bentArrow">
            <a:avLst>
              <a:gd name="adj1" fmla="val 17925"/>
              <a:gd name="adj2" fmla="val 21659"/>
              <a:gd name="adj3" fmla="val 35828"/>
              <a:gd name="adj4" fmla="val 43750"/>
            </a:avLst>
          </a:prstGeom>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TextBox 62">
            <a:extLst>
              <a:ext uri="{FF2B5EF4-FFF2-40B4-BE49-F238E27FC236}">
                <a16:creationId xmlns:a16="http://schemas.microsoft.com/office/drawing/2014/main" id="{4F35E87E-E1D6-5F6A-0856-338E492AB001}"/>
              </a:ext>
            </a:extLst>
          </p:cNvPr>
          <p:cNvSpPr txBox="1"/>
          <p:nvPr/>
        </p:nvSpPr>
        <p:spPr>
          <a:xfrm>
            <a:off x="10505952" y="3718182"/>
            <a:ext cx="1367683" cy="707886"/>
          </a:xfrm>
          <a:prstGeom prst="rect">
            <a:avLst/>
          </a:prstGeom>
          <a:noFill/>
        </p:spPr>
        <p:txBody>
          <a:bodyPr wrap="none" rtlCol="0">
            <a:spAutoFit/>
          </a:bodyPr>
          <a:lstStyle/>
          <a:p>
            <a:pPr algn="ctr"/>
            <a:r>
              <a:rPr lang="en-US" sz="2000" b="1" dirty="0">
                <a:solidFill>
                  <a:srgbClr val="00B050"/>
                </a:solidFill>
                <a:latin typeface="Arial" panose="020B0604020202020204" pitchFamily="34" charset="0"/>
                <a:cs typeface="Arial" panose="020B0604020202020204" pitchFamily="34" charset="0"/>
              </a:rPr>
              <a:t>70%</a:t>
            </a:r>
          </a:p>
          <a:p>
            <a:pPr algn="ctr"/>
            <a:r>
              <a:rPr lang="en-US" sz="2000" b="1" dirty="0">
                <a:solidFill>
                  <a:srgbClr val="00B050"/>
                </a:solidFill>
                <a:latin typeface="Arial" panose="020B0604020202020204" pitchFamily="34" charset="0"/>
                <a:cs typeface="Arial" panose="020B0604020202020204" pitchFamily="34" charset="0"/>
              </a:rPr>
              <a:t>Retention</a:t>
            </a:r>
          </a:p>
        </p:txBody>
      </p:sp>
      <p:pic>
        <p:nvPicPr>
          <p:cNvPr id="64" name="Picture 63" descr="A black background with a black square&#10;&#10;Description automatically generated with medium confidence">
            <a:extLst>
              <a:ext uri="{FF2B5EF4-FFF2-40B4-BE49-F238E27FC236}">
                <a16:creationId xmlns:a16="http://schemas.microsoft.com/office/drawing/2014/main" id="{5BC275BD-DFC4-F96B-A6BD-DAAC12BD39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96637" y="1323374"/>
            <a:ext cx="1196386" cy="337348"/>
          </a:xfrm>
          <a:prstGeom prst="rect">
            <a:avLst/>
          </a:prstGeom>
        </p:spPr>
      </p:pic>
      <p:sp>
        <p:nvSpPr>
          <p:cNvPr id="68" name="TextBox 67">
            <a:extLst>
              <a:ext uri="{FF2B5EF4-FFF2-40B4-BE49-F238E27FC236}">
                <a16:creationId xmlns:a16="http://schemas.microsoft.com/office/drawing/2014/main" id="{DD46DF04-DE18-7D3E-99AC-4C5604750124}"/>
              </a:ext>
            </a:extLst>
          </p:cNvPr>
          <p:cNvSpPr txBox="1"/>
          <p:nvPr/>
        </p:nvSpPr>
        <p:spPr>
          <a:xfrm>
            <a:off x="7184691" y="2145850"/>
            <a:ext cx="2191666" cy="584775"/>
          </a:xfrm>
          <a:prstGeom prst="rect">
            <a:avLst/>
          </a:prstGeom>
          <a:noFill/>
        </p:spPr>
        <p:txBody>
          <a:bodyPr wrap="square" rtlCol="0">
            <a:spAutoFit/>
          </a:bodyPr>
          <a:lstStyle/>
          <a:p>
            <a:pPr algn="l"/>
            <a:r>
              <a:rPr lang="en-US" sz="1600" b="1" dirty="0">
                <a:solidFill>
                  <a:schemeClr val="tx2"/>
                </a:solidFill>
                <a:latin typeface="Arial" panose="020B0604020202020204" pitchFamily="34" charset="0"/>
                <a:cs typeface="Arial" panose="020B0604020202020204" pitchFamily="34" charset="0"/>
              </a:rPr>
              <a:t>Dealers  - Indirect</a:t>
            </a:r>
          </a:p>
          <a:p>
            <a:pPr algn="l"/>
            <a:r>
              <a:rPr lang="en-US" sz="1600" b="1" dirty="0">
                <a:solidFill>
                  <a:schemeClr val="tx2"/>
                </a:solidFill>
                <a:latin typeface="Arial" panose="020B0604020202020204" pitchFamily="34" charset="0"/>
                <a:cs typeface="Arial" panose="020B0604020202020204" pitchFamily="34" charset="0"/>
              </a:rPr>
              <a:t>Lenders - Indirect</a:t>
            </a:r>
          </a:p>
        </p:txBody>
      </p:sp>
      <p:sp>
        <p:nvSpPr>
          <p:cNvPr id="69" name="TextBox 68">
            <a:extLst>
              <a:ext uri="{FF2B5EF4-FFF2-40B4-BE49-F238E27FC236}">
                <a16:creationId xmlns:a16="http://schemas.microsoft.com/office/drawing/2014/main" id="{4625E197-93ED-BA8B-7F85-D420946F0A16}"/>
              </a:ext>
            </a:extLst>
          </p:cNvPr>
          <p:cNvSpPr txBox="1"/>
          <p:nvPr/>
        </p:nvSpPr>
        <p:spPr>
          <a:xfrm>
            <a:off x="9066103" y="1384427"/>
            <a:ext cx="619080" cy="276999"/>
          </a:xfrm>
          <a:prstGeom prst="rect">
            <a:avLst/>
          </a:prstGeom>
          <a:noFill/>
        </p:spPr>
        <p:txBody>
          <a:bodyPr wrap="none" rtlCol="0">
            <a:spAutoFit/>
          </a:bodyPr>
          <a:lstStyle/>
          <a:p>
            <a:pPr algn="l"/>
            <a:r>
              <a:rPr lang="en-US" sz="1200" b="1" dirty="0">
                <a:solidFill>
                  <a:schemeClr val="tx2"/>
                </a:solidFill>
                <a:latin typeface="Arial" panose="020B0604020202020204" pitchFamily="34" charset="0"/>
                <a:cs typeface="Arial" panose="020B0604020202020204" pitchFamily="34" charset="0"/>
              </a:rPr>
              <a:t>Direct</a:t>
            </a:r>
          </a:p>
        </p:txBody>
      </p:sp>
      <p:cxnSp>
        <p:nvCxnSpPr>
          <p:cNvPr id="70" name="Connector: Elbow 69">
            <a:extLst>
              <a:ext uri="{FF2B5EF4-FFF2-40B4-BE49-F238E27FC236}">
                <a16:creationId xmlns:a16="http://schemas.microsoft.com/office/drawing/2014/main" id="{704864A1-22B5-67AD-D65D-3DFCCFAD9752}"/>
              </a:ext>
            </a:extLst>
          </p:cNvPr>
          <p:cNvCxnSpPr>
            <a:cxnSpLocks/>
            <a:endCxn id="53" idx="0"/>
          </p:cNvCxnSpPr>
          <p:nvPr/>
        </p:nvCxnSpPr>
        <p:spPr>
          <a:xfrm>
            <a:off x="9742098" y="1518249"/>
            <a:ext cx="1307188" cy="59793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Flowchart: Connector 71">
            <a:extLst>
              <a:ext uri="{FF2B5EF4-FFF2-40B4-BE49-F238E27FC236}">
                <a16:creationId xmlns:a16="http://schemas.microsoft.com/office/drawing/2014/main" id="{C7EA5C6D-88FB-0820-EE5E-107881A8CAB5}"/>
              </a:ext>
            </a:extLst>
          </p:cNvPr>
          <p:cNvSpPr/>
          <p:nvPr/>
        </p:nvSpPr>
        <p:spPr>
          <a:xfrm>
            <a:off x="8829812" y="1834617"/>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1</a:t>
            </a:r>
            <a:endParaRPr lang="en-US" dirty="0">
              <a:latin typeface="Arial" panose="020B0604020202020204" pitchFamily="34" charset="0"/>
              <a:cs typeface="Arial" panose="020B0604020202020204" pitchFamily="34" charset="0"/>
            </a:endParaRPr>
          </a:p>
        </p:txBody>
      </p:sp>
      <p:sp>
        <p:nvSpPr>
          <p:cNvPr id="73" name="Flowchart: Connector 72">
            <a:extLst>
              <a:ext uri="{FF2B5EF4-FFF2-40B4-BE49-F238E27FC236}">
                <a16:creationId xmlns:a16="http://schemas.microsoft.com/office/drawing/2014/main" id="{94642891-623A-15EC-AEBC-C87C97A87400}"/>
              </a:ext>
            </a:extLst>
          </p:cNvPr>
          <p:cNvSpPr/>
          <p:nvPr/>
        </p:nvSpPr>
        <p:spPr>
          <a:xfrm>
            <a:off x="11700377" y="1915385"/>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p:txBody>
      </p:sp>
      <p:sp>
        <p:nvSpPr>
          <p:cNvPr id="74" name="Flowchart: Connector 73">
            <a:extLst>
              <a:ext uri="{FF2B5EF4-FFF2-40B4-BE49-F238E27FC236}">
                <a16:creationId xmlns:a16="http://schemas.microsoft.com/office/drawing/2014/main" id="{F5870CF5-4C15-221F-FB56-CF28CCA84FD7}"/>
              </a:ext>
            </a:extLst>
          </p:cNvPr>
          <p:cNvSpPr/>
          <p:nvPr/>
        </p:nvSpPr>
        <p:spPr>
          <a:xfrm>
            <a:off x="13061731" y="4506303"/>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3</a:t>
            </a:r>
            <a:endParaRPr lang="en-US" dirty="0">
              <a:latin typeface="Arial" panose="020B0604020202020204" pitchFamily="34" charset="0"/>
              <a:cs typeface="Arial" panose="020B0604020202020204" pitchFamily="34" charset="0"/>
            </a:endParaRPr>
          </a:p>
        </p:txBody>
      </p:sp>
      <p:sp>
        <p:nvSpPr>
          <p:cNvPr id="75" name="Flowchart: Connector 74">
            <a:extLst>
              <a:ext uri="{FF2B5EF4-FFF2-40B4-BE49-F238E27FC236}">
                <a16:creationId xmlns:a16="http://schemas.microsoft.com/office/drawing/2014/main" id="{BF43284E-8268-6381-7864-5562A373B543}"/>
              </a:ext>
            </a:extLst>
          </p:cNvPr>
          <p:cNvSpPr/>
          <p:nvPr/>
        </p:nvSpPr>
        <p:spPr>
          <a:xfrm>
            <a:off x="9934837" y="5776539"/>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p:txBody>
      </p:sp>
      <p:sp>
        <p:nvSpPr>
          <p:cNvPr id="76" name="Flowchart: Connector 75">
            <a:extLst>
              <a:ext uri="{FF2B5EF4-FFF2-40B4-BE49-F238E27FC236}">
                <a16:creationId xmlns:a16="http://schemas.microsoft.com/office/drawing/2014/main" id="{89F29F8C-E8C6-9544-B326-FC3867251A68}"/>
              </a:ext>
            </a:extLst>
          </p:cNvPr>
          <p:cNvSpPr/>
          <p:nvPr/>
        </p:nvSpPr>
        <p:spPr>
          <a:xfrm>
            <a:off x="8736031" y="3539575"/>
            <a:ext cx="256992" cy="264473"/>
          </a:xfrm>
          <a:prstGeom prst="flowChartConnector">
            <a:avLst/>
          </a:prstGeom>
          <a:solidFill>
            <a:schemeClr val="accent1"/>
          </a:solidFill>
          <a:ln>
            <a:solidFill>
              <a:srgbClr val="00B0F0"/>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p:txBody>
      </p:sp>
      <p:sp>
        <p:nvSpPr>
          <p:cNvPr id="77" name="Footer Placeholder 2">
            <a:extLst>
              <a:ext uri="{FF2B5EF4-FFF2-40B4-BE49-F238E27FC236}">
                <a16:creationId xmlns:a16="http://schemas.microsoft.com/office/drawing/2014/main" id="{100A4FF6-18D0-AAD8-C7F5-9B4A385EF49B}"/>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cxnSp>
        <p:nvCxnSpPr>
          <p:cNvPr id="8" name="Straight Arrow Connector 7">
            <a:extLst>
              <a:ext uri="{FF2B5EF4-FFF2-40B4-BE49-F238E27FC236}">
                <a16:creationId xmlns:a16="http://schemas.microsoft.com/office/drawing/2014/main" id="{22965B9A-8C52-E313-0D0C-BD2875258053}"/>
              </a:ext>
            </a:extLst>
          </p:cNvPr>
          <p:cNvCxnSpPr/>
          <p:nvPr/>
        </p:nvCxnSpPr>
        <p:spPr>
          <a:xfrm>
            <a:off x="9197788" y="2377794"/>
            <a:ext cx="7574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146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13053" y="7567421"/>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5" name="object 5"/>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3" name="Footer Placeholder 2">
            <a:extLst>
              <a:ext uri="{FF2B5EF4-FFF2-40B4-BE49-F238E27FC236}">
                <a16:creationId xmlns:a16="http://schemas.microsoft.com/office/drawing/2014/main" id="{7074FE4B-60FF-D38A-EFAC-17A21F2B9626}"/>
              </a:ext>
            </a:extLst>
          </p:cNvPr>
          <p:cNvSpPr>
            <a:spLocks noGrp="1"/>
          </p:cNvSpPr>
          <p:nvPr>
            <p:ph type="ftr" sz="quarter" idx="4294967295"/>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dirty="0">
                <a:solidFill>
                  <a:schemeClr val="bg1">
                    <a:lumMod val="75000"/>
                  </a:schemeClr>
                </a:solidFill>
              </a:rPr>
              <a:t>Confidential</a:t>
            </a:r>
          </a:p>
        </p:txBody>
      </p:sp>
      <p:pic>
        <p:nvPicPr>
          <p:cNvPr id="13" name="Picture 12" descr="A car parked in front of a screen&#10;&#10;Description automatically generated">
            <a:extLst>
              <a:ext uri="{FF2B5EF4-FFF2-40B4-BE49-F238E27FC236}">
                <a16:creationId xmlns:a16="http://schemas.microsoft.com/office/drawing/2014/main" id="{D8CF3699-A45D-B206-6657-B8D5658D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3500" y="1648383"/>
            <a:ext cx="9136466" cy="5244826"/>
          </a:xfrm>
          <a:prstGeom prst="rect">
            <a:avLst/>
          </a:prstGeom>
        </p:spPr>
      </p:pic>
      <p:sp>
        <p:nvSpPr>
          <p:cNvPr id="7" name="Footer Placeholder 2">
            <a:extLst>
              <a:ext uri="{FF2B5EF4-FFF2-40B4-BE49-F238E27FC236}">
                <a16:creationId xmlns:a16="http://schemas.microsoft.com/office/drawing/2014/main" id="{175A11E8-D582-5AD8-B192-41F02BD73436}"/>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17</a:t>
            </a:r>
          </a:p>
        </p:txBody>
      </p:sp>
      <p:pic>
        <p:nvPicPr>
          <p:cNvPr id="9" name="Picture 8">
            <a:extLst>
              <a:ext uri="{FF2B5EF4-FFF2-40B4-BE49-F238E27FC236}">
                <a16:creationId xmlns:a16="http://schemas.microsoft.com/office/drawing/2014/main" id="{BCF3FF2E-CB81-4945-5DF0-0DEB1997803F}"/>
              </a:ext>
            </a:extLst>
          </p:cNvPr>
          <p:cNvPicPr>
            <a:picLocks noChangeAspect="1"/>
          </p:cNvPicPr>
          <p:nvPr/>
        </p:nvPicPr>
        <p:blipFill>
          <a:blip r:embed="rId4"/>
          <a:stretch>
            <a:fillRect/>
          </a:stretch>
        </p:blipFill>
        <p:spPr>
          <a:xfrm>
            <a:off x="12114165" y="282219"/>
            <a:ext cx="1866248" cy="513715"/>
          </a:xfrm>
          <a:prstGeom prst="rect">
            <a:avLst/>
          </a:prstGeom>
        </p:spPr>
      </p:pic>
      <p:sp>
        <p:nvSpPr>
          <p:cNvPr id="10" name="Title 1">
            <a:extLst>
              <a:ext uri="{FF2B5EF4-FFF2-40B4-BE49-F238E27FC236}">
                <a16:creationId xmlns:a16="http://schemas.microsoft.com/office/drawing/2014/main" id="{7D71AE96-BF80-195A-2772-D983066349B4}"/>
              </a:ext>
            </a:extLst>
          </p:cNvPr>
          <p:cNvSpPr txBox="1">
            <a:spLocks/>
          </p:cNvSpPr>
          <p:nvPr/>
        </p:nvSpPr>
        <p:spPr>
          <a:xfrm>
            <a:off x="813053" y="557580"/>
            <a:ext cx="12159113" cy="505267"/>
          </a:xfrm>
          <a:prstGeom prst="rect">
            <a:avLst/>
          </a:prstGeom>
        </p:spPr>
        <p:txBody>
          <a:bodyPr vert="horz" wrap="square" lIns="0" tIns="12700" rIns="0" bIns="0" rtlCol="0">
            <a:spAutoFit/>
          </a:bodyPr>
          <a:lstStyle>
            <a:lvl1pPr>
              <a:defRPr sz="3200" b="1" i="0">
                <a:solidFill>
                  <a:srgbClr val="204471"/>
                </a:solidFill>
                <a:latin typeface="Arial"/>
                <a:ea typeface="+mj-ea"/>
                <a:cs typeface="Arial"/>
              </a:defRPr>
            </a:lvl1pPr>
          </a:lstStyle>
          <a:p>
            <a:pPr marL="12700">
              <a:spcBef>
                <a:spcPts val="100"/>
              </a:spcBef>
            </a:pPr>
            <a:r>
              <a:rPr lang="en-US" spc="-12" dirty="0"/>
              <a:t>Contact Information</a:t>
            </a:r>
            <a:endParaRPr lang="en-US" spc="-10" dirty="0"/>
          </a:p>
        </p:txBody>
      </p:sp>
      <p:graphicFrame>
        <p:nvGraphicFramePr>
          <p:cNvPr id="12" name="Table 11">
            <a:extLst>
              <a:ext uri="{FF2B5EF4-FFF2-40B4-BE49-F238E27FC236}">
                <a16:creationId xmlns:a16="http://schemas.microsoft.com/office/drawing/2014/main" id="{5B4E9D25-E29B-C250-F578-17E0129D695C}"/>
              </a:ext>
            </a:extLst>
          </p:cNvPr>
          <p:cNvGraphicFramePr>
            <a:graphicFrameLocks noGrp="1"/>
          </p:cNvGraphicFramePr>
          <p:nvPr>
            <p:extLst>
              <p:ext uri="{D42A27DB-BD31-4B8C-83A1-F6EECF244321}">
                <p14:modId xmlns:p14="http://schemas.microsoft.com/office/powerpoint/2010/main" val="1379047569"/>
              </p:ext>
            </p:extLst>
          </p:nvPr>
        </p:nvGraphicFramePr>
        <p:xfrm>
          <a:off x="813053" y="1840016"/>
          <a:ext cx="3657348" cy="4307840"/>
        </p:xfrm>
        <a:graphic>
          <a:graphicData uri="http://schemas.openxmlformats.org/drawingml/2006/table">
            <a:tbl>
              <a:tblPr/>
              <a:tblGrid>
                <a:gridCol w="1413680">
                  <a:extLst>
                    <a:ext uri="{9D8B030D-6E8A-4147-A177-3AD203B41FA5}">
                      <a16:colId xmlns:a16="http://schemas.microsoft.com/office/drawing/2014/main" val="2011164102"/>
                    </a:ext>
                  </a:extLst>
                </a:gridCol>
                <a:gridCol w="2243668">
                  <a:extLst>
                    <a:ext uri="{9D8B030D-6E8A-4147-A177-3AD203B41FA5}">
                      <a16:colId xmlns:a16="http://schemas.microsoft.com/office/drawing/2014/main" val="1855540912"/>
                    </a:ext>
                  </a:extLst>
                </a:gridCol>
              </a:tblGrid>
              <a:tr h="0">
                <a:tc>
                  <a:txBody>
                    <a:bodyPr/>
                    <a:lstStyle/>
                    <a:p>
                      <a:pPr algn="l" fontAlgn="t"/>
                      <a:r>
                        <a:rPr lang="en-US" b="1" cap="all" dirty="0">
                          <a:solidFill>
                            <a:schemeClr val="tx2"/>
                          </a:solidFill>
                          <a:effectLst/>
                        </a:rPr>
                        <a:t>Phone</a:t>
                      </a:r>
                    </a:p>
                  </a:txBody>
                  <a:tcPr marL="0" marR="0" marT="127000" marB="127000">
                    <a:lnL>
                      <a:noFill/>
                    </a:lnL>
                    <a:lnR>
                      <a:noFill/>
                    </a:lnR>
                    <a:lnT>
                      <a:noFill/>
                    </a:lnT>
                    <a:lnB w="6350" cap="flat" cmpd="sng" algn="ctr">
                      <a:solidFill>
                        <a:srgbClr val="ADADAD"/>
                      </a:solidFill>
                      <a:prstDash val="solid"/>
                      <a:round/>
                      <a:headEnd type="none" w="med" len="med"/>
                      <a:tailEnd type="none" w="med" len="med"/>
                    </a:lnB>
                    <a:noFill/>
                  </a:tcPr>
                </a:tc>
                <a:tc>
                  <a:txBody>
                    <a:bodyPr/>
                    <a:lstStyle/>
                    <a:p>
                      <a:pPr algn="l" fontAlgn="t"/>
                      <a:r>
                        <a:rPr lang="en-US" dirty="0">
                          <a:effectLst/>
                        </a:rPr>
                        <a:t>1-800-600-6872</a:t>
                      </a:r>
                    </a:p>
                  </a:txBody>
                  <a:tcPr marL="127000" marR="0" marT="127000" marB="127000">
                    <a:lnL>
                      <a:noFill/>
                    </a:lnL>
                    <a:lnR>
                      <a:noFill/>
                    </a:lnR>
                    <a:lnT>
                      <a:noFill/>
                    </a:lnT>
                    <a:lnB w="6350" cap="flat" cmpd="sng" algn="ctr">
                      <a:solidFill>
                        <a:srgbClr val="ADADAD"/>
                      </a:solidFill>
                      <a:prstDash val="solid"/>
                      <a:round/>
                      <a:headEnd type="none" w="med" len="med"/>
                      <a:tailEnd type="none" w="med" len="med"/>
                    </a:lnB>
                    <a:noFill/>
                  </a:tcPr>
                </a:tc>
                <a:extLst>
                  <a:ext uri="{0D108BD9-81ED-4DB2-BD59-A6C34878D82A}">
                    <a16:rowId xmlns:a16="http://schemas.microsoft.com/office/drawing/2014/main" val="544946023"/>
                  </a:ext>
                </a:extLst>
              </a:tr>
              <a:tr h="0">
                <a:tc>
                  <a:txBody>
                    <a:bodyPr/>
                    <a:lstStyle/>
                    <a:p>
                      <a:pPr algn="l" fontAlgn="t"/>
                      <a:r>
                        <a:rPr lang="en-US" b="1" u="none" strike="noStrike" cap="all" dirty="0">
                          <a:solidFill>
                            <a:schemeClr val="tx2"/>
                          </a:solidFill>
                          <a:effectLst/>
                        </a:rPr>
                        <a:t>Email</a:t>
                      </a:r>
                    </a:p>
                  </a:txBody>
                  <a:tcPr marL="0" marR="0" marT="127000" marB="127000">
                    <a:lnL>
                      <a:noFill/>
                    </a:lnL>
                    <a:lnR>
                      <a:noFill/>
                    </a:lnR>
                    <a:lnT w="6350" cap="flat" cmpd="sng" algn="ctr">
                      <a:solidFill>
                        <a:srgbClr val="ADADAD"/>
                      </a:solidFill>
                      <a:prstDash val="solid"/>
                      <a:round/>
                      <a:headEnd type="none" w="med" len="med"/>
                      <a:tailEnd type="none" w="med" len="med"/>
                    </a:lnT>
                    <a:lnB w="6350" cap="flat" cmpd="sng" algn="ctr">
                      <a:solidFill>
                        <a:srgbClr val="ADADAD"/>
                      </a:solidFill>
                      <a:prstDash val="solid"/>
                      <a:round/>
                      <a:headEnd type="none" w="med" len="med"/>
                      <a:tailEnd type="none" w="med" len="med"/>
                    </a:lnB>
                    <a:noFill/>
                  </a:tcPr>
                </a:tc>
                <a:tc>
                  <a:txBody>
                    <a:bodyPr/>
                    <a:lstStyle/>
                    <a:p>
                      <a:pPr algn="l" fontAlgn="t"/>
                      <a:r>
                        <a:rPr lang="en-US" dirty="0">
                          <a:effectLst/>
                        </a:rPr>
                        <a:t>info@ameritrust.com</a:t>
                      </a:r>
                    </a:p>
                  </a:txBody>
                  <a:tcPr marL="127000" marR="0" marT="127000" marB="127000">
                    <a:lnL>
                      <a:noFill/>
                    </a:lnL>
                    <a:lnR>
                      <a:noFill/>
                    </a:lnR>
                    <a:lnT w="6350" cap="flat" cmpd="sng" algn="ctr">
                      <a:solidFill>
                        <a:srgbClr val="ADADAD"/>
                      </a:solidFill>
                      <a:prstDash val="solid"/>
                      <a:round/>
                      <a:headEnd type="none" w="med" len="med"/>
                      <a:tailEnd type="none" w="med" len="med"/>
                    </a:lnT>
                    <a:lnB w="6350" cap="flat" cmpd="sng" algn="ctr">
                      <a:solidFill>
                        <a:srgbClr val="ADADAD"/>
                      </a:solidFill>
                      <a:prstDash val="solid"/>
                      <a:round/>
                      <a:headEnd type="none" w="med" len="med"/>
                      <a:tailEnd type="none" w="med" len="med"/>
                    </a:lnB>
                    <a:noFill/>
                  </a:tcPr>
                </a:tc>
                <a:extLst>
                  <a:ext uri="{0D108BD9-81ED-4DB2-BD59-A6C34878D82A}">
                    <a16:rowId xmlns:a16="http://schemas.microsoft.com/office/drawing/2014/main" val="1461251630"/>
                  </a:ext>
                </a:extLst>
              </a:tr>
              <a:tr h="0">
                <a:tc>
                  <a:txBody>
                    <a:bodyPr/>
                    <a:lstStyle/>
                    <a:p>
                      <a:pPr algn="l" fontAlgn="t"/>
                      <a:r>
                        <a:rPr lang="en-US" b="1" cap="all" dirty="0">
                          <a:solidFill>
                            <a:schemeClr val="tx2"/>
                          </a:solidFill>
                          <a:effectLst/>
                        </a:rPr>
                        <a:t>Address</a:t>
                      </a:r>
                      <a:br>
                        <a:rPr lang="en-US" b="1" cap="all" dirty="0">
                          <a:solidFill>
                            <a:srgbClr val="0281D1"/>
                          </a:solidFill>
                          <a:effectLst/>
                        </a:rPr>
                      </a:br>
                      <a:endParaRPr lang="en-US" b="1" cap="all" dirty="0">
                        <a:solidFill>
                          <a:srgbClr val="0281D1"/>
                        </a:solidFill>
                        <a:effectLst/>
                      </a:endParaRPr>
                    </a:p>
                  </a:txBody>
                  <a:tcPr marL="0" marR="0" marT="127000" marB="127000">
                    <a:lnL>
                      <a:noFill/>
                    </a:lnL>
                    <a:lnR>
                      <a:noFill/>
                    </a:lnR>
                    <a:lnT w="6350" cap="flat" cmpd="sng" algn="ctr">
                      <a:solidFill>
                        <a:srgbClr val="ADADAD"/>
                      </a:solidFill>
                      <a:prstDash val="solid"/>
                      <a:round/>
                      <a:headEnd type="none" w="med" len="med"/>
                      <a:tailEnd type="none" w="med" len="med"/>
                    </a:lnT>
                    <a:lnB w="6350" cap="flat" cmpd="sng" algn="ctr">
                      <a:solidFill>
                        <a:srgbClr val="ADADAD"/>
                      </a:solidFill>
                      <a:prstDash val="solid"/>
                      <a:round/>
                      <a:headEnd type="none" w="med" len="med"/>
                      <a:tailEnd type="none" w="med" len="med"/>
                    </a:lnB>
                    <a:noFill/>
                  </a:tcPr>
                </a:tc>
                <a:tc>
                  <a:txBody>
                    <a:bodyPr/>
                    <a:lstStyle/>
                    <a:p>
                      <a:pPr algn="l" fontAlgn="t">
                        <a:spcAft>
                          <a:spcPts val="1500"/>
                        </a:spcAft>
                      </a:pPr>
                      <a:r>
                        <a:rPr lang="en-US" dirty="0">
                          <a:effectLst/>
                        </a:rPr>
                        <a:t>777 Main Street</a:t>
                      </a:r>
                      <a:br>
                        <a:rPr lang="en-US" dirty="0">
                          <a:effectLst/>
                        </a:rPr>
                      </a:br>
                      <a:r>
                        <a:rPr lang="en-US" dirty="0">
                          <a:effectLst/>
                        </a:rPr>
                        <a:t>Suite 3900 </a:t>
                      </a:r>
                      <a:br>
                        <a:rPr lang="en-US" dirty="0">
                          <a:effectLst/>
                        </a:rPr>
                      </a:br>
                      <a:r>
                        <a:rPr lang="en-US" dirty="0">
                          <a:effectLst/>
                        </a:rPr>
                        <a:t>Fort Worth, TX</a:t>
                      </a:r>
                      <a:br>
                        <a:rPr lang="en-US" dirty="0">
                          <a:effectLst/>
                        </a:rPr>
                      </a:br>
                      <a:r>
                        <a:rPr lang="en-US" dirty="0">
                          <a:effectLst/>
                        </a:rPr>
                        <a:t>76102</a:t>
                      </a:r>
                      <a:br>
                        <a:rPr lang="en-US" dirty="0">
                          <a:effectLst/>
                        </a:rPr>
                      </a:br>
                      <a:r>
                        <a:rPr lang="en-US" dirty="0">
                          <a:effectLst/>
                        </a:rPr>
                        <a:t>USA</a:t>
                      </a:r>
                    </a:p>
                  </a:txBody>
                  <a:tcPr marL="127000" marR="0" marT="127000" marB="127000">
                    <a:lnL>
                      <a:noFill/>
                    </a:lnL>
                    <a:lnR>
                      <a:noFill/>
                    </a:lnR>
                    <a:lnT w="6350" cap="flat" cmpd="sng" algn="ctr">
                      <a:solidFill>
                        <a:srgbClr val="ADADAD"/>
                      </a:solidFill>
                      <a:prstDash val="solid"/>
                      <a:round/>
                      <a:headEnd type="none" w="med" len="med"/>
                      <a:tailEnd type="none" w="med" len="med"/>
                    </a:lnT>
                    <a:lnB w="6350" cap="flat" cmpd="sng" algn="ctr">
                      <a:solidFill>
                        <a:srgbClr val="ADADAD"/>
                      </a:solidFill>
                      <a:prstDash val="solid"/>
                      <a:round/>
                      <a:headEnd type="none" w="med" len="med"/>
                      <a:tailEnd type="none" w="med" len="med"/>
                    </a:lnB>
                    <a:noFill/>
                  </a:tcPr>
                </a:tc>
                <a:extLst>
                  <a:ext uri="{0D108BD9-81ED-4DB2-BD59-A6C34878D82A}">
                    <a16:rowId xmlns:a16="http://schemas.microsoft.com/office/drawing/2014/main" val="1177352073"/>
                  </a:ext>
                </a:extLst>
              </a:tr>
              <a:tr h="0">
                <a:tc>
                  <a:txBody>
                    <a:bodyPr/>
                    <a:lstStyle/>
                    <a:p>
                      <a:pPr algn="l" fontAlgn="t"/>
                      <a:r>
                        <a:rPr lang="en-US" b="1" cap="all" dirty="0">
                          <a:solidFill>
                            <a:schemeClr val="tx2"/>
                          </a:solidFill>
                          <a:effectLst/>
                        </a:rPr>
                        <a:t>Address</a:t>
                      </a:r>
                      <a:br>
                        <a:rPr lang="en-US" b="1" cap="all" dirty="0">
                          <a:solidFill>
                            <a:srgbClr val="0281D1"/>
                          </a:solidFill>
                          <a:effectLst/>
                        </a:rPr>
                      </a:br>
                      <a:endParaRPr lang="en-US" b="1" cap="all" dirty="0">
                        <a:solidFill>
                          <a:srgbClr val="0281D1"/>
                        </a:solidFill>
                        <a:effectLst/>
                      </a:endParaRPr>
                    </a:p>
                  </a:txBody>
                  <a:tcPr marL="0" marR="0" marT="127000" marB="127000">
                    <a:lnL>
                      <a:noFill/>
                    </a:lnL>
                    <a:lnR>
                      <a:noFill/>
                    </a:lnR>
                    <a:lnT w="6350" cap="flat" cmpd="sng" algn="ctr">
                      <a:solidFill>
                        <a:srgbClr val="ADADAD"/>
                      </a:solidFill>
                      <a:prstDash val="solid"/>
                      <a:round/>
                      <a:headEnd type="none" w="med" len="med"/>
                      <a:tailEnd type="none" w="med" len="med"/>
                    </a:lnT>
                    <a:lnB>
                      <a:noFill/>
                    </a:lnB>
                    <a:noFill/>
                  </a:tcPr>
                </a:tc>
                <a:tc>
                  <a:txBody>
                    <a:bodyPr/>
                    <a:lstStyle/>
                    <a:p>
                      <a:pPr marL="0" marR="0" lvl="0" indent="0" algn="l" defTabSz="914400" eaLnBrk="1" fontAlgn="t" latinLnBrk="0" hangingPunct="1">
                        <a:lnSpc>
                          <a:spcPct val="100000"/>
                        </a:lnSpc>
                        <a:spcBef>
                          <a:spcPts val="0"/>
                        </a:spcBef>
                        <a:spcAft>
                          <a:spcPts val="1500"/>
                        </a:spcAft>
                        <a:buClrTx/>
                        <a:buSzTx/>
                        <a:buFontTx/>
                        <a:buNone/>
                        <a:tabLst/>
                        <a:defRPr/>
                      </a:pPr>
                      <a:r>
                        <a:rPr lang="en-US" dirty="0">
                          <a:effectLst/>
                        </a:rPr>
                        <a:t>1100 Burloak Drive</a:t>
                      </a:r>
                      <a:br>
                        <a:rPr lang="en-US" dirty="0">
                          <a:effectLst/>
                        </a:rPr>
                      </a:br>
                      <a:r>
                        <a:rPr lang="en-US" dirty="0">
                          <a:effectLst/>
                        </a:rPr>
                        <a:t>Suite 300</a:t>
                      </a:r>
                      <a:br>
                        <a:rPr lang="en-US" dirty="0">
                          <a:effectLst/>
                        </a:rPr>
                      </a:br>
                      <a:r>
                        <a:rPr lang="en-US" dirty="0">
                          <a:effectLst/>
                        </a:rPr>
                        <a:t>Burlington, ON</a:t>
                      </a:r>
                      <a:br>
                        <a:rPr lang="en-US" dirty="0">
                          <a:effectLst/>
                        </a:rPr>
                      </a:br>
                      <a:r>
                        <a:rPr lang="en-US" dirty="0">
                          <a:effectLst/>
                        </a:rPr>
                        <a:t>L7L 6B2</a:t>
                      </a:r>
                      <a:br>
                        <a:rPr lang="en-US" dirty="0">
                          <a:effectLst/>
                        </a:rPr>
                      </a:br>
                      <a:r>
                        <a:rPr lang="en-US" dirty="0">
                          <a:effectLst/>
                        </a:rPr>
                        <a:t>CA</a:t>
                      </a:r>
                    </a:p>
                  </a:txBody>
                  <a:tcPr marL="127000" marR="0" marT="127000" marB="127000">
                    <a:lnL>
                      <a:noFill/>
                    </a:lnL>
                    <a:lnR>
                      <a:noFill/>
                    </a:lnR>
                    <a:lnT w="6350" cap="flat" cmpd="sng" algn="ctr">
                      <a:solidFill>
                        <a:srgbClr val="ADADAD"/>
                      </a:solidFill>
                      <a:prstDash val="solid"/>
                      <a:round/>
                      <a:headEnd type="none" w="med" len="med"/>
                      <a:tailEnd type="none" w="med" len="med"/>
                    </a:lnT>
                    <a:lnB>
                      <a:noFill/>
                    </a:lnB>
                    <a:noFill/>
                  </a:tcPr>
                </a:tc>
                <a:extLst>
                  <a:ext uri="{0D108BD9-81ED-4DB2-BD59-A6C34878D82A}">
                    <a16:rowId xmlns:a16="http://schemas.microsoft.com/office/drawing/2014/main" val="195728941"/>
                  </a:ext>
                </a:extLst>
              </a:tr>
            </a:tbl>
          </a:graphicData>
        </a:graphic>
      </p:graphicFrame>
      <p:pic>
        <p:nvPicPr>
          <p:cNvPr id="4098" name="Picture 2" descr="Flag of Canada - Original">
            <a:extLst>
              <a:ext uri="{FF2B5EF4-FFF2-40B4-BE49-F238E27FC236}">
                <a16:creationId xmlns:a16="http://schemas.microsoft.com/office/drawing/2014/main" id="{686A1CAE-7534-B00B-7D05-CF6DBE5A90D5}"/>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825753" y="4958294"/>
            <a:ext cx="317247" cy="15862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lag of the United States - Flag of the USA - Flag of America - Original">
            <a:extLst>
              <a:ext uri="{FF2B5EF4-FFF2-40B4-BE49-F238E27FC236}">
                <a16:creationId xmlns:a16="http://schemas.microsoft.com/office/drawing/2014/main" id="{8881C52D-DC4C-AB2A-2D00-3A23AEB2FCA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5753" y="3330183"/>
            <a:ext cx="321695" cy="169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601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13053" y="7567421"/>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5" name="object 5"/>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3" name="Footer Placeholder 2">
            <a:extLst>
              <a:ext uri="{FF2B5EF4-FFF2-40B4-BE49-F238E27FC236}">
                <a16:creationId xmlns:a16="http://schemas.microsoft.com/office/drawing/2014/main" id="{7074FE4B-60FF-D38A-EFAC-17A21F2B9626}"/>
              </a:ext>
            </a:extLst>
          </p:cNvPr>
          <p:cNvSpPr>
            <a:spLocks noGrp="1"/>
          </p:cNvSpPr>
          <p:nvPr>
            <p:ph type="ftr" sz="quarter" idx="4294967295"/>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dirty="0">
                <a:solidFill>
                  <a:schemeClr val="bg1">
                    <a:lumMod val="75000"/>
                  </a:schemeClr>
                </a:solidFill>
              </a:rPr>
              <a:t>Confidential</a:t>
            </a:r>
          </a:p>
        </p:txBody>
      </p:sp>
      <p:sp>
        <p:nvSpPr>
          <p:cNvPr id="9" name="TextBox 8">
            <a:extLst>
              <a:ext uri="{FF2B5EF4-FFF2-40B4-BE49-F238E27FC236}">
                <a16:creationId xmlns:a16="http://schemas.microsoft.com/office/drawing/2014/main" id="{6FF77F5A-3273-4B10-5C29-9BD49552A415}"/>
              </a:ext>
            </a:extLst>
          </p:cNvPr>
          <p:cNvSpPr txBox="1"/>
          <p:nvPr/>
        </p:nvSpPr>
        <p:spPr>
          <a:xfrm>
            <a:off x="710440" y="1168181"/>
            <a:ext cx="13269973" cy="6273512"/>
          </a:xfrm>
          <a:prstGeom prst="rect">
            <a:avLst/>
          </a:prstGeom>
          <a:noFill/>
        </p:spPr>
        <p:txBody>
          <a:bodyPr wrap="square">
            <a:spAutoFit/>
          </a:bodyPr>
          <a:lstStyle/>
          <a:p>
            <a:pPr marL="12700" marR="5080" algn="just">
              <a:lnSpc>
                <a:spcPct val="100099"/>
              </a:lnSpc>
              <a:spcBef>
                <a:spcPts val="95"/>
              </a:spcBef>
              <a:tabLst>
                <a:tab pos="748665" algn="l"/>
                <a:tab pos="1779905" algn="l"/>
                <a:tab pos="2432050" algn="l"/>
                <a:tab pos="3300095" algn="l"/>
                <a:tab pos="3952240" algn="l"/>
                <a:tab pos="4596765" algn="l"/>
                <a:tab pos="5208905" algn="l"/>
                <a:tab pos="6118225" algn="l"/>
                <a:tab pos="6692900" algn="l"/>
                <a:tab pos="7329170" algn="l"/>
              </a:tabLst>
            </a:pP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This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presentation contains "forward-looking 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within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meaning of Canadian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securities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legislation. All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information  contained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herein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that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is not clearly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historical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nature may constitute forward-looking information. Generally,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forward-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looking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can be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identified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by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use 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forward-looking terminology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such as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"plans", "expects"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"does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not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expect",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expected", "budget", "scheduled", "estimates", "forecasts", "intends", "anticipates"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"does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not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anticipate",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"believes", 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variations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of such words and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phrases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state that certain actions, events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results "may", "could",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"would",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"might"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"will be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taken", "occur"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"be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achieved". Forward-looking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is subject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known and unknown risks,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uncertainties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and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other  factors that may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cause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actual results,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level 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activity, performance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achievements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Company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materially different  from those expressed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implied by 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forward-looking 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including but not limited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t>
            </a:r>
            <a:r>
              <a:rPr lang="en-US" sz="1600" dirty="0" err="1">
                <a:solidFill>
                  <a:srgbClr val="262626"/>
                </a:solidFill>
                <a:latin typeface="Arial" panose="020B0604020202020204" pitchFamily="34" charset="0"/>
                <a:ea typeface="Roboto" panose="02000000000000000000" pitchFamily="2" charset="0"/>
                <a:cs typeface="Arial" panose="020B0604020202020204" pitchFamily="34" charset="0"/>
              </a:rPr>
              <a:t>i</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 volatile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stock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price; (ii)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general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global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markets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and economic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conditions;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(iii)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health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automotive industry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markets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where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Company  wishes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operate;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(iv)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risk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associated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with development and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maintenance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software products; (v) competition faced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by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Company in securing experienced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personnel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and financing; (vi)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competition from other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players 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market,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including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those with  more resources and history: and (vii) the reliance on key personnel.</a:t>
            </a:r>
          </a:p>
          <a:p>
            <a:pPr marL="12700" marR="5080" algn="just">
              <a:lnSpc>
                <a:spcPct val="100099"/>
              </a:lnSpc>
              <a:spcBef>
                <a:spcPts val="95"/>
              </a:spcBef>
              <a:tabLst>
                <a:tab pos="748665" algn="l"/>
                <a:tab pos="1779905" algn="l"/>
                <a:tab pos="2432050" algn="l"/>
                <a:tab pos="3300095" algn="l"/>
                <a:tab pos="3952240" algn="l"/>
                <a:tab pos="4596765" algn="l"/>
                <a:tab pos="5208905" algn="l"/>
                <a:tab pos="6118225" algn="l"/>
                <a:tab pos="6692900" algn="l"/>
                <a:tab pos="7329170" algn="l"/>
              </a:tabLst>
            </a:pPr>
            <a:endPar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endParaRPr>
          </a:p>
          <a:p>
            <a:pPr marL="12700" marR="5080" algn="just">
              <a:lnSpc>
                <a:spcPct val="100099"/>
              </a:lnSpc>
              <a:spcBef>
                <a:spcPts val="95"/>
              </a:spcBef>
              <a:tabLst>
                <a:tab pos="748665" algn="l"/>
                <a:tab pos="1779905" algn="l"/>
                <a:tab pos="2432050" algn="l"/>
                <a:tab pos="3300095" algn="l"/>
                <a:tab pos="3952240" algn="l"/>
                <a:tab pos="4596765" algn="l"/>
                <a:tab pos="5208905" algn="l"/>
                <a:tab pos="6118225" algn="l"/>
                <a:tab pos="6692900" algn="l"/>
                <a:tab pos="7329170" algn="l"/>
              </a:tabLst>
            </a:pP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Forward-looking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is based on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assumptions management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believes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be reasonable at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time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statements are  made,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including but not limited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continued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success 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software development,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access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qualified sales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force, continued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involvement 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current management, automotive industry activity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levels remaining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constant,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receipt 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required regulatory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approvals, and 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other assumptions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and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factors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as set out herein.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Although 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Company has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attempted to identify important  factors that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could cause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actual results to differ materially from those contained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forward-looking information, there may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other factors that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cause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results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not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be as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anticipated, estimated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intended. There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can be no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assurance that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forward-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looking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will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prove to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accurate,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actual results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and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future events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could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differ materially from those anticipated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forward-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looking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forward-looking 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has been provided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 the purpose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of assisting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investors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understanding 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Company's business,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operations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and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exploration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plans and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may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not be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appropriate for other purposes.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Accordingly,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readers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should not place undue reliance on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forward-looking 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Forward-looking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made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as 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date hereof,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and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Company does not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undertake to update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forward-looking 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except 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accordance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with  applicable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securities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laws. Neither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TSXV nor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Regulation Services Provider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(as that term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defined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policies 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TSXV)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accepts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responsibility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for the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adequacy or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accuracy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of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this presentation.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Forward-looking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information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is based on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assumptions management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believes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to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be reasonable at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the time </a:t>
            </a:r>
            <a:r>
              <a:rPr lang="en-US" sz="1600" dirty="0">
                <a:solidFill>
                  <a:srgbClr val="262626"/>
                </a:solidFill>
                <a:latin typeface="Arial" panose="020B0604020202020204" pitchFamily="34" charset="0"/>
                <a:ea typeface="Roboto" panose="02000000000000000000" pitchFamily="2" charset="0"/>
                <a:cs typeface="Arial" panose="020B0604020202020204" pitchFamily="34" charset="0"/>
              </a:rPr>
              <a:t>such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statements are</a:t>
            </a:r>
            <a:r>
              <a:rPr lang="en-US" sz="1600" spc="-65" dirty="0">
                <a:solidFill>
                  <a:srgbClr val="262626"/>
                </a:solidFill>
                <a:latin typeface="Arial" panose="020B0604020202020204" pitchFamily="34" charset="0"/>
                <a:ea typeface="Roboto" panose="02000000000000000000" pitchFamily="2" charset="0"/>
                <a:cs typeface="Arial" panose="020B0604020202020204" pitchFamily="34" charset="0"/>
              </a:rPr>
              <a:t> </a:t>
            </a:r>
            <a:r>
              <a:rPr lang="en-US" sz="1600" spc="-5" dirty="0">
                <a:solidFill>
                  <a:srgbClr val="262626"/>
                </a:solidFill>
                <a:latin typeface="Arial" panose="020B0604020202020204" pitchFamily="34" charset="0"/>
                <a:ea typeface="Roboto" panose="02000000000000000000" pitchFamily="2" charset="0"/>
                <a:cs typeface="Arial" panose="020B0604020202020204" pitchFamily="34" charset="0"/>
              </a:rPr>
              <a:t>made.</a:t>
            </a:r>
            <a:endParaRPr lang="en-US" sz="1600" dirty="0">
              <a:latin typeface="Arial" panose="020B0604020202020204" pitchFamily="34" charset="0"/>
              <a:ea typeface="Roboto" panose="02000000000000000000" pitchFamily="2" charset="0"/>
              <a:cs typeface="Arial" panose="020B0604020202020204" pitchFamily="34" charset="0"/>
            </a:endParaRPr>
          </a:p>
        </p:txBody>
      </p:sp>
      <p:sp>
        <p:nvSpPr>
          <p:cNvPr id="10" name="object 2">
            <a:extLst>
              <a:ext uri="{FF2B5EF4-FFF2-40B4-BE49-F238E27FC236}">
                <a16:creationId xmlns:a16="http://schemas.microsoft.com/office/drawing/2014/main" id="{A9853864-42FF-6F36-E85F-1203DC6A9C1A}"/>
              </a:ext>
            </a:extLst>
          </p:cNvPr>
          <p:cNvSpPr txBox="1">
            <a:spLocks noGrp="1"/>
          </p:cNvSpPr>
          <p:nvPr>
            <p:ph type="title" idx="4294967295"/>
          </p:nvPr>
        </p:nvSpPr>
        <p:spPr>
          <a:xfrm>
            <a:off x="813053" y="542447"/>
            <a:ext cx="8971662" cy="513715"/>
          </a:xfrm>
          <a:prstGeom prst="rect">
            <a:avLst/>
          </a:prstGeom>
        </p:spPr>
        <p:txBody>
          <a:bodyPr vert="horz" wrap="square" lIns="0" tIns="12700" rIns="0" bIns="0" rtlCol="0">
            <a:spAutoFit/>
          </a:bodyPr>
          <a:lstStyle/>
          <a:p>
            <a:pPr marL="12700">
              <a:spcBef>
                <a:spcPts val="100"/>
              </a:spcBef>
            </a:pPr>
            <a:r>
              <a:rPr lang="en-CA" sz="3200" b="1" spc="-30" dirty="0">
                <a:solidFill>
                  <a:srgbClr val="204471"/>
                </a:solidFill>
                <a:latin typeface="Arial"/>
                <a:cs typeface="Arial"/>
              </a:rPr>
              <a:t>Forward Looking Statements</a:t>
            </a:r>
            <a:endParaRPr sz="3200" b="1" spc="-30" dirty="0">
              <a:solidFill>
                <a:srgbClr val="204471"/>
              </a:solidFill>
              <a:latin typeface="Arial"/>
              <a:cs typeface="Arial"/>
            </a:endParaRPr>
          </a:p>
        </p:txBody>
      </p:sp>
      <p:sp>
        <p:nvSpPr>
          <p:cNvPr id="7" name="Footer Placeholder 2">
            <a:extLst>
              <a:ext uri="{FF2B5EF4-FFF2-40B4-BE49-F238E27FC236}">
                <a16:creationId xmlns:a16="http://schemas.microsoft.com/office/drawing/2014/main" id="{49F1458D-1810-7B2D-CE18-C5A390512B39}"/>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2</a:t>
            </a:r>
          </a:p>
        </p:txBody>
      </p:sp>
      <p:pic>
        <p:nvPicPr>
          <p:cNvPr id="6" name="Picture 5">
            <a:extLst>
              <a:ext uri="{FF2B5EF4-FFF2-40B4-BE49-F238E27FC236}">
                <a16:creationId xmlns:a16="http://schemas.microsoft.com/office/drawing/2014/main" id="{8B3D8DA7-A65B-73C3-C6F7-881242F26BC8}"/>
              </a:ext>
            </a:extLst>
          </p:cNvPr>
          <p:cNvPicPr>
            <a:picLocks noChangeAspect="1"/>
          </p:cNvPicPr>
          <p:nvPr/>
        </p:nvPicPr>
        <p:blipFill>
          <a:blip r:embed="rId2"/>
          <a:stretch>
            <a:fillRect/>
          </a:stretch>
        </p:blipFill>
        <p:spPr>
          <a:xfrm>
            <a:off x="12114165" y="282219"/>
            <a:ext cx="1866248" cy="513715"/>
          </a:xfrm>
          <a:prstGeom prst="rect">
            <a:avLst/>
          </a:prstGeom>
        </p:spPr>
      </p:pic>
    </p:spTree>
    <p:extLst>
      <p:ext uri="{BB962C8B-B14F-4D97-AF65-F5344CB8AC3E}">
        <p14:creationId xmlns:p14="http://schemas.microsoft.com/office/powerpoint/2010/main" val="2115724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2DF9B-E019-4E98-298D-94444DC5A073}"/>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21A0E37C-2A1B-5B55-5ED3-B44687890473}"/>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3" name="Footer Placeholder 2">
            <a:extLst>
              <a:ext uri="{FF2B5EF4-FFF2-40B4-BE49-F238E27FC236}">
                <a16:creationId xmlns:a16="http://schemas.microsoft.com/office/drawing/2014/main" id="{9FE89411-9883-6FB1-5B00-41ADE9F20592}"/>
              </a:ext>
            </a:extLst>
          </p:cNvPr>
          <p:cNvSpPr>
            <a:spLocks noGrp="1"/>
          </p:cNvSpPr>
          <p:nvPr>
            <p:ph type="ftr" sz="quarter" idx="5"/>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p>
        </p:txBody>
      </p:sp>
      <p:sp>
        <p:nvSpPr>
          <p:cNvPr id="4" name="object 2">
            <a:extLst>
              <a:ext uri="{FF2B5EF4-FFF2-40B4-BE49-F238E27FC236}">
                <a16:creationId xmlns:a16="http://schemas.microsoft.com/office/drawing/2014/main" id="{8EC24AE3-413B-7E1C-C01E-EB7FA48A7F52}"/>
              </a:ext>
            </a:extLst>
          </p:cNvPr>
          <p:cNvSpPr txBox="1">
            <a:spLocks noGrp="1"/>
          </p:cNvSpPr>
          <p:nvPr>
            <p:ph type="title" idx="4294967295"/>
          </p:nvPr>
        </p:nvSpPr>
        <p:spPr>
          <a:xfrm>
            <a:off x="780286" y="569627"/>
            <a:ext cx="9792839" cy="505267"/>
          </a:xfrm>
          <a:prstGeom prst="rect">
            <a:avLst/>
          </a:prstGeom>
        </p:spPr>
        <p:txBody>
          <a:bodyPr vert="horz" wrap="square" lIns="0" tIns="12700" rIns="0" bIns="0" rtlCol="0">
            <a:spAutoFit/>
          </a:bodyPr>
          <a:lstStyle/>
          <a:p>
            <a:pPr marL="12700">
              <a:spcBef>
                <a:spcPts val="100"/>
              </a:spcBef>
            </a:pPr>
            <a:r>
              <a:rPr lang="en-CA" sz="3200" b="1" spc="-30" dirty="0">
                <a:solidFill>
                  <a:srgbClr val="204471"/>
                </a:solidFill>
                <a:latin typeface="Arial"/>
                <a:cs typeface="Arial"/>
              </a:rPr>
              <a:t>Investor Snapshot</a:t>
            </a:r>
            <a:endParaRPr sz="3200" b="1" spc="-30" dirty="0">
              <a:solidFill>
                <a:srgbClr val="204471"/>
              </a:solidFill>
              <a:latin typeface="Arial"/>
              <a:cs typeface="Arial"/>
            </a:endParaRPr>
          </a:p>
        </p:txBody>
      </p:sp>
      <p:sp>
        <p:nvSpPr>
          <p:cNvPr id="7" name="Footer Placeholder 2">
            <a:extLst>
              <a:ext uri="{FF2B5EF4-FFF2-40B4-BE49-F238E27FC236}">
                <a16:creationId xmlns:a16="http://schemas.microsoft.com/office/drawing/2014/main" id="{A17B9264-B744-FB55-4B26-DBDFA1B605A6}"/>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3</a:t>
            </a:r>
          </a:p>
        </p:txBody>
      </p:sp>
      <p:sp>
        <p:nvSpPr>
          <p:cNvPr id="8" name="TextBox 7">
            <a:extLst>
              <a:ext uri="{FF2B5EF4-FFF2-40B4-BE49-F238E27FC236}">
                <a16:creationId xmlns:a16="http://schemas.microsoft.com/office/drawing/2014/main" id="{D2D5203A-B07D-478F-A491-F7A50CC0E1BA}"/>
              </a:ext>
            </a:extLst>
          </p:cNvPr>
          <p:cNvSpPr txBox="1"/>
          <p:nvPr/>
        </p:nvSpPr>
        <p:spPr>
          <a:xfrm>
            <a:off x="780285" y="7146512"/>
            <a:ext cx="1435008"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As of August 20, 2026</a:t>
            </a:r>
          </a:p>
        </p:txBody>
      </p:sp>
      <p:pic>
        <p:nvPicPr>
          <p:cNvPr id="11" name="Picture 10">
            <a:extLst>
              <a:ext uri="{FF2B5EF4-FFF2-40B4-BE49-F238E27FC236}">
                <a16:creationId xmlns:a16="http://schemas.microsoft.com/office/drawing/2014/main" id="{573E7126-D8D5-8AB9-3D80-81B85943EFD5}"/>
              </a:ext>
            </a:extLst>
          </p:cNvPr>
          <p:cNvPicPr>
            <a:picLocks noChangeAspect="1"/>
          </p:cNvPicPr>
          <p:nvPr/>
        </p:nvPicPr>
        <p:blipFill>
          <a:blip r:embed="rId3"/>
          <a:stretch>
            <a:fillRect/>
          </a:stretch>
        </p:blipFill>
        <p:spPr>
          <a:xfrm>
            <a:off x="12114165" y="282219"/>
            <a:ext cx="1866248" cy="513715"/>
          </a:xfrm>
          <a:prstGeom prst="rect">
            <a:avLst/>
          </a:prstGeom>
        </p:spPr>
      </p:pic>
      <p:pic>
        <p:nvPicPr>
          <p:cNvPr id="6" name="Picture 5">
            <a:extLst>
              <a:ext uri="{FF2B5EF4-FFF2-40B4-BE49-F238E27FC236}">
                <a16:creationId xmlns:a16="http://schemas.microsoft.com/office/drawing/2014/main" id="{91DCA794-836D-B503-3AC7-87D61B0F247C}"/>
              </a:ext>
            </a:extLst>
          </p:cNvPr>
          <p:cNvPicPr>
            <a:picLocks noChangeAspect="1"/>
          </p:cNvPicPr>
          <p:nvPr/>
        </p:nvPicPr>
        <p:blipFill>
          <a:blip r:embed="rId4"/>
          <a:stretch>
            <a:fillRect/>
          </a:stretch>
        </p:blipFill>
        <p:spPr>
          <a:xfrm>
            <a:off x="9207948" y="1643568"/>
            <a:ext cx="4289484" cy="4971709"/>
          </a:xfrm>
          <a:prstGeom prst="rect">
            <a:avLst/>
          </a:prstGeom>
        </p:spPr>
      </p:pic>
      <p:graphicFrame>
        <p:nvGraphicFramePr>
          <p:cNvPr id="12" name="Table 11">
            <a:extLst>
              <a:ext uri="{FF2B5EF4-FFF2-40B4-BE49-F238E27FC236}">
                <a16:creationId xmlns:a16="http://schemas.microsoft.com/office/drawing/2014/main" id="{5F2CB5BC-2D4A-C2B4-57D3-45617C26E32E}"/>
              </a:ext>
            </a:extLst>
          </p:cNvPr>
          <p:cNvGraphicFramePr>
            <a:graphicFrameLocks noGrp="1"/>
          </p:cNvGraphicFramePr>
          <p:nvPr>
            <p:extLst>
              <p:ext uri="{D42A27DB-BD31-4B8C-83A1-F6EECF244321}">
                <p14:modId xmlns:p14="http://schemas.microsoft.com/office/powerpoint/2010/main" val="2089743690"/>
              </p:ext>
            </p:extLst>
          </p:nvPr>
        </p:nvGraphicFramePr>
        <p:xfrm>
          <a:off x="1410148" y="1643568"/>
          <a:ext cx="7797800" cy="4730750"/>
        </p:xfrm>
        <a:graphic>
          <a:graphicData uri="http://schemas.openxmlformats.org/drawingml/2006/table">
            <a:tbl>
              <a:tblPr/>
              <a:tblGrid>
                <a:gridCol w="4699000">
                  <a:extLst>
                    <a:ext uri="{9D8B030D-6E8A-4147-A177-3AD203B41FA5}">
                      <a16:colId xmlns:a16="http://schemas.microsoft.com/office/drawing/2014/main" val="3040775753"/>
                    </a:ext>
                  </a:extLst>
                </a:gridCol>
                <a:gridCol w="3098800">
                  <a:extLst>
                    <a:ext uri="{9D8B030D-6E8A-4147-A177-3AD203B41FA5}">
                      <a16:colId xmlns:a16="http://schemas.microsoft.com/office/drawing/2014/main" val="4149727886"/>
                    </a:ext>
                  </a:extLst>
                </a:gridCol>
              </a:tblGrid>
              <a:tr h="304800">
                <a:tc rowSpan="2">
                  <a:txBody>
                    <a:bodyPr/>
                    <a:lstStyle/>
                    <a:p>
                      <a:pPr algn="l" fontAlgn="ctr">
                        <a:buNone/>
                      </a:pPr>
                      <a:r>
                        <a:rPr lang="en-CA" sz="1800" b="1" i="0" u="none" strike="noStrike" dirty="0">
                          <a:solidFill>
                            <a:srgbClr val="1F497D"/>
                          </a:solidFill>
                          <a:effectLst/>
                          <a:latin typeface="Arial" panose="020B0604020202020204" pitchFamily="34" charset="0"/>
                        </a:rPr>
                        <a:t>Stock Exchanges and Ticker Symbols</a:t>
                      </a:r>
                    </a:p>
                  </a:txBody>
                  <a:tcPr marL="6350" marR="6350" marT="635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noFill/>
                  </a:tcPr>
                </a:tc>
                <a:tc>
                  <a:txBody>
                    <a:bodyPr/>
                    <a:lstStyle/>
                    <a:p>
                      <a:pPr algn="ctr" fontAlgn="ctr">
                        <a:buNone/>
                      </a:pPr>
                      <a:r>
                        <a:rPr lang="en-CA" sz="1800" b="1" i="0" u="none" strike="noStrike">
                          <a:solidFill>
                            <a:srgbClr val="000000"/>
                          </a:solidFill>
                          <a:effectLst/>
                          <a:latin typeface="Arial" panose="020B0604020202020204" pitchFamily="34" charset="0"/>
                        </a:rPr>
                        <a:t>TSXV: AMT</a:t>
                      </a:r>
                    </a:p>
                  </a:txBody>
                  <a:tcPr marL="6350" marR="6350" marT="6350" marB="0" anchor="ctr">
                    <a:lnL>
                      <a:noFill/>
                    </a:lnL>
                    <a:lnR>
                      <a:noFill/>
                    </a:lnR>
                    <a:lnT w="12700" cap="flat" cmpd="sng" algn="ctr">
                      <a:solidFill>
                        <a:srgbClr val="4F81BD"/>
                      </a:solidFill>
                      <a:prstDash val="solid"/>
                      <a:round/>
                      <a:headEnd type="none" w="med" len="med"/>
                      <a:tailEnd type="none" w="med" len="med"/>
                    </a:lnT>
                    <a:lnB>
                      <a:noFill/>
                    </a:lnB>
                    <a:noFill/>
                  </a:tcPr>
                </a:tc>
                <a:extLst>
                  <a:ext uri="{0D108BD9-81ED-4DB2-BD59-A6C34878D82A}">
                    <a16:rowId xmlns:a16="http://schemas.microsoft.com/office/drawing/2014/main" val="1489360334"/>
                  </a:ext>
                </a:extLst>
              </a:tr>
              <a:tr h="298450">
                <a:tc vMerge="1">
                  <a:txBody>
                    <a:bodyPr/>
                    <a:lstStyle/>
                    <a:p>
                      <a:endParaRPr lang="en-CA"/>
                    </a:p>
                  </a:txBody>
                  <a:tcPr/>
                </a:tc>
                <a:tc>
                  <a:txBody>
                    <a:bodyPr/>
                    <a:lstStyle/>
                    <a:p>
                      <a:pPr algn="ctr" fontAlgn="ctr">
                        <a:buNone/>
                      </a:pPr>
                      <a:r>
                        <a:rPr lang="en-CA" sz="1800" b="1" i="0" u="none" strike="noStrike">
                          <a:solidFill>
                            <a:srgbClr val="000000"/>
                          </a:solidFill>
                          <a:effectLst/>
                          <a:latin typeface="Arial" panose="020B0604020202020204" pitchFamily="34" charset="0"/>
                        </a:rPr>
                        <a:t>OTCQB: AMTFF</a:t>
                      </a:r>
                    </a:p>
                  </a:txBody>
                  <a:tcPr marL="6350" marR="6350" marT="6350" marB="0" anchor="ctr">
                    <a:lnL>
                      <a:noFill/>
                    </a:lnL>
                    <a:lnR>
                      <a:noFill/>
                    </a:lnR>
                    <a:lnT>
                      <a:noFill/>
                    </a:lnT>
                    <a:lnB w="12700" cap="flat" cmpd="sng" algn="ctr">
                      <a:solidFill>
                        <a:srgbClr val="4F81BD"/>
                      </a:solidFill>
                      <a:prstDash val="solid"/>
                      <a:round/>
                      <a:headEnd type="none" w="med" len="med"/>
                      <a:tailEnd type="none" w="med" len="med"/>
                    </a:lnB>
                    <a:noFill/>
                  </a:tcPr>
                </a:tc>
                <a:extLst>
                  <a:ext uri="{0D108BD9-81ED-4DB2-BD59-A6C34878D82A}">
                    <a16:rowId xmlns:a16="http://schemas.microsoft.com/office/drawing/2014/main" val="853247229"/>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Management &amp; Insider Ownership</a:t>
                      </a:r>
                    </a:p>
                  </a:txBody>
                  <a:tcPr marL="6350" marR="6350" marT="6350" marB="0" anchor="ctr">
                    <a:lnL>
                      <a:noFill/>
                    </a:lnL>
                    <a:lnR>
                      <a:noFill/>
                    </a:lnR>
                    <a:lnT w="12700" cap="flat" cmpd="sng" algn="ctr">
                      <a:solidFill>
                        <a:srgbClr val="4F81BD"/>
                      </a:solidFill>
                      <a:prstDash val="solid"/>
                      <a:round/>
                      <a:headEnd type="none" w="med" len="med"/>
                      <a:tailEnd type="none" w="med" len="med"/>
                    </a:lnT>
                    <a:lnB>
                      <a:noFill/>
                    </a:lnB>
                    <a:solidFill>
                      <a:srgbClr val="F3F6FA"/>
                    </a:solidFill>
                  </a:tcPr>
                </a:tc>
                <a:tc>
                  <a:txBody>
                    <a:bodyPr/>
                    <a:lstStyle/>
                    <a:p>
                      <a:pPr algn="ctr" fontAlgn="ctr">
                        <a:buNone/>
                      </a:pPr>
                      <a:r>
                        <a:rPr lang="en-CA" sz="1800" b="1" i="0" u="none" strike="noStrike">
                          <a:solidFill>
                            <a:srgbClr val="000000"/>
                          </a:solidFill>
                          <a:effectLst/>
                          <a:latin typeface="Arial" panose="020B0604020202020204" pitchFamily="34" charset="0"/>
                        </a:rPr>
                        <a:t>21%</a:t>
                      </a:r>
                    </a:p>
                  </a:txBody>
                  <a:tcPr marL="6350" marR="6350" marT="6350" marB="0" anchor="ctr">
                    <a:lnL>
                      <a:noFill/>
                    </a:lnL>
                    <a:lnR>
                      <a:noFill/>
                    </a:lnR>
                    <a:lnT w="12700" cap="flat" cmpd="sng" algn="ctr">
                      <a:solidFill>
                        <a:srgbClr val="4F81BD"/>
                      </a:solidFill>
                      <a:prstDash val="solid"/>
                      <a:round/>
                      <a:headEnd type="none" w="med" len="med"/>
                      <a:tailEnd type="none" w="med" len="med"/>
                    </a:lnT>
                    <a:lnB>
                      <a:noFill/>
                    </a:lnB>
                    <a:solidFill>
                      <a:srgbClr val="F3F6FA"/>
                    </a:solidFill>
                  </a:tcPr>
                </a:tc>
                <a:extLst>
                  <a:ext uri="{0D108BD9-81ED-4DB2-BD59-A6C34878D82A}">
                    <a16:rowId xmlns:a16="http://schemas.microsoft.com/office/drawing/2014/main" val="3796707970"/>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Average Daily Trading Volume</a:t>
                      </a:r>
                    </a:p>
                  </a:txBody>
                  <a:tcPr marL="6350" marR="6350" marT="6350" marB="0" anchor="ctr">
                    <a:lnL>
                      <a:noFill/>
                    </a:lnL>
                    <a:lnR>
                      <a:noFill/>
                    </a:lnR>
                    <a:lnT>
                      <a:noFill/>
                    </a:lnT>
                    <a:lnB>
                      <a:noFill/>
                    </a:lnB>
                    <a:noFill/>
                  </a:tcPr>
                </a:tc>
                <a:tc rowSpan="2">
                  <a:txBody>
                    <a:bodyPr/>
                    <a:lstStyle/>
                    <a:p>
                      <a:pPr algn="ctr" fontAlgn="ctr">
                        <a:buNone/>
                      </a:pPr>
                      <a:r>
                        <a:rPr lang="en-CA" sz="1800" b="1" i="0" u="none" strike="noStrike">
                          <a:solidFill>
                            <a:srgbClr val="000000"/>
                          </a:solidFill>
                          <a:effectLst/>
                          <a:latin typeface="Arial" panose="020B0604020202020204" pitchFamily="34" charset="0"/>
                        </a:rPr>
                        <a:t>8.9M</a:t>
                      </a:r>
                    </a:p>
                  </a:txBody>
                  <a:tcPr marL="6350" marR="6350" marT="6350" marB="0" anchor="ctr">
                    <a:lnL>
                      <a:noFill/>
                    </a:lnL>
                    <a:lnR>
                      <a:noFill/>
                    </a:lnR>
                    <a:lnT>
                      <a:noFill/>
                    </a:lnT>
                    <a:lnB>
                      <a:noFill/>
                    </a:lnB>
                    <a:noFill/>
                  </a:tcPr>
                </a:tc>
                <a:extLst>
                  <a:ext uri="{0D108BD9-81ED-4DB2-BD59-A6C34878D82A}">
                    <a16:rowId xmlns:a16="http://schemas.microsoft.com/office/drawing/2014/main" val="3342877946"/>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(last 3 months)</a:t>
                      </a:r>
                    </a:p>
                  </a:txBody>
                  <a:tcPr marL="6350" marR="6350" marT="6350" marB="0" anchor="ctr">
                    <a:lnL>
                      <a:noFill/>
                    </a:lnL>
                    <a:lnR>
                      <a:noFill/>
                    </a:lnR>
                    <a:lnT>
                      <a:noFill/>
                    </a:lnT>
                    <a:lnB>
                      <a:noFill/>
                    </a:lnB>
                    <a:noFill/>
                  </a:tcPr>
                </a:tc>
                <a:tc vMerge="1">
                  <a:txBody>
                    <a:bodyPr/>
                    <a:lstStyle/>
                    <a:p>
                      <a:endParaRPr lang="en-CA"/>
                    </a:p>
                  </a:txBody>
                  <a:tcPr/>
                </a:tc>
                <a:extLst>
                  <a:ext uri="{0D108BD9-81ED-4DB2-BD59-A6C34878D82A}">
                    <a16:rowId xmlns:a16="http://schemas.microsoft.com/office/drawing/2014/main" val="82400989"/>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Last Price</a:t>
                      </a:r>
                    </a:p>
                  </a:txBody>
                  <a:tcPr marL="6350" marR="6350" marT="6350" marB="0" anchor="ctr">
                    <a:lnL>
                      <a:noFill/>
                    </a:lnL>
                    <a:lnR>
                      <a:noFill/>
                    </a:lnR>
                    <a:lnT>
                      <a:noFill/>
                    </a:lnT>
                    <a:lnB>
                      <a:noFill/>
                    </a:lnB>
                    <a:solidFill>
                      <a:srgbClr val="F3F6FA"/>
                    </a:solidFill>
                  </a:tcPr>
                </a:tc>
                <a:tc>
                  <a:txBody>
                    <a:bodyPr/>
                    <a:lstStyle/>
                    <a:p>
                      <a:pPr algn="ctr" fontAlgn="ctr">
                        <a:buNone/>
                      </a:pPr>
                      <a:r>
                        <a:rPr lang="en-CA" sz="1800" b="1" i="0" u="none" strike="noStrike">
                          <a:solidFill>
                            <a:srgbClr val="000000"/>
                          </a:solidFill>
                          <a:effectLst/>
                          <a:latin typeface="Arial" panose="020B0604020202020204" pitchFamily="34" charset="0"/>
                        </a:rPr>
                        <a:t>CAD $0.215</a:t>
                      </a:r>
                    </a:p>
                  </a:txBody>
                  <a:tcPr marL="6350" marR="6350" marT="6350" marB="0" anchor="ctr">
                    <a:lnL>
                      <a:noFill/>
                    </a:lnL>
                    <a:lnR>
                      <a:noFill/>
                    </a:lnR>
                    <a:lnT>
                      <a:noFill/>
                    </a:lnT>
                    <a:lnB>
                      <a:noFill/>
                    </a:lnB>
                    <a:solidFill>
                      <a:srgbClr val="F3F6FA"/>
                    </a:solidFill>
                  </a:tcPr>
                </a:tc>
                <a:extLst>
                  <a:ext uri="{0D108BD9-81ED-4DB2-BD59-A6C34878D82A}">
                    <a16:rowId xmlns:a16="http://schemas.microsoft.com/office/drawing/2014/main" val="2014142641"/>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Shares Issued and Outstanding</a:t>
                      </a:r>
                    </a:p>
                  </a:txBody>
                  <a:tcPr marL="6350" marR="6350" marT="6350" marB="0" anchor="ctr">
                    <a:lnL>
                      <a:noFill/>
                    </a:lnL>
                    <a:lnR>
                      <a:noFill/>
                    </a:lnR>
                    <a:lnT>
                      <a:noFill/>
                    </a:lnT>
                    <a:lnB>
                      <a:noFill/>
                    </a:lnB>
                    <a:noFill/>
                  </a:tcPr>
                </a:tc>
                <a:tc>
                  <a:txBody>
                    <a:bodyPr/>
                    <a:lstStyle/>
                    <a:p>
                      <a:pPr algn="ctr" fontAlgn="ctr">
                        <a:buNone/>
                      </a:pPr>
                      <a:r>
                        <a:rPr lang="en-CA" sz="1800" b="1" i="0" u="none" strike="noStrike">
                          <a:solidFill>
                            <a:srgbClr val="000000"/>
                          </a:solidFill>
                          <a:effectLst/>
                          <a:latin typeface="Arial" panose="020B0604020202020204" pitchFamily="34" charset="0"/>
                        </a:rPr>
                        <a:t>1.07B</a:t>
                      </a:r>
                    </a:p>
                  </a:txBody>
                  <a:tcPr marL="6350" marR="6350" marT="6350" marB="0" anchor="ctr">
                    <a:lnL>
                      <a:noFill/>
                    </a:lnL>
                    <a:lnR>
                      <a:noFill/>
                    </a:lnR>
                    <a:lnT>
                      <a:noFill/>
                    </a:lnT>
                    <a:lnB>
                      <a:noFill/>
                    </a:lnB>
                    <a:noFill/>
                  </a:tcPr>
                </a:tc>
                <a:extLst>
                  <a:ext uri="{0D108BD9-81ED-4DB2-BD59-A6C34878D82A}">
                    <a16:rowId xmlns:a16="http://schemas.microsoft.com/office/drawing/2014/main" val="2450854959"/>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Warrants</a:t>
                      </a:r>
                    </a:p>
                  </a:txBody>
                  <a:tcPr marL="6350" marR="6350" marT="6350" marB="0" anchor="ctr">
                    <a:lnL>
                      <a:noFill/>
                    </a:lnL>
                    <a:lnR>
                      <a:noFill/>
                    </a:lnR>
                    <a:lnT>
                      <a:noFill/>
                    </a:lnT>
                    <a:lnB>
                      <a:noFill/>
                    </a:lnB>
                    <a:solidFill>
                      <a:srgbClr val="F3F6FA"/>
                    </a:solidFill>
                  </a:tcPr>
                </a:tc>
                <a:tc>
                  <a:txBody>
                    <a:bodyPr/>
                    <a:lstStyle/>
                    <a:p>
                      <a:pPr algn="ctr" fontAlgn="ctr">
                        <a:buNone/>
                      </a:pPr>
                      <a:r>
                        <a:rPr lang="en-CA" sz="1800" b="1" i="0" u="none" strike="noStrike">
                          <a:solidFill>
                            <a:srgbClr val="000000"/>
                          </a:solidFill>
                          <a:effectLst/>
                          <a:latin typeface="Arial" panose="020B0604020202020204" pitchFamily="34" charset="0"/>
                        </a:rPr>
                        <a:t>657.6M</a:t>
                      </a:r>
                    </a:p>
                  </a:txBody>
                  <a:tcPr marL="6350" marR="6350" marT="6350" marB="0" anchor="ctr">
                    <a:lnL>
                      <a:noFill/>
                    </a:lnL>
                    <a:lnR>
                      <a:noFill/>
                    </a:lnR>
                    <a:lnT>
                      <a:noFill/>
                    </a:lnT>
                    <a:lnB>
                      <a:noFill/>
                    </a:lnB>
                    <a:solidFill>
                      <a:srgbClr val="F3F6FA"/>
                    </a:solidFill>
                  </a:tcPr>
                </a:tc>
                <a:extLst>
                  <a:ext uri="{0D108BD9-81ED-4DB2-BD59-A6C34878D82A}">
                    <a16:rowId xmlns:a16="http://schemas.microsoft.com/office/drawing/2014/main" val="3588939786"/>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Options</a:t>
                      </a:r>
                    </a:p>
                  </a:txBody>
                  <a:tcPr marL="6350" marR="6350" marT="6350" marB="0" anchor="ctr">
                    <a:lnL>
                      <a:noFill/>
                    </a:lnL>
                    <a:lnR>
                      <a:noFill/>
                    </a:lnR>
                    <a:lnT>
                      <a:noFill/>
                    </a:lnT>
                    <a:lnB>
                      <a:noFill/>
                    </a:lnB>
                    <a:noFill/>
                  </a:tcPr>
                </a:tc>
                <a:tc>
                  <a:txBody>
                    <a:bodyPr/>
                    <a:lstStyle/>
                    <a:p>
                      <a:pPr algn="ctr" fontAlgn="ctr">
                        <a:buNone/>
                      </a:pPr>
                      <a:r>
                        <a:rPr lang="en-CA" sz="1800" b="1" i="0" u="none" strike="noStrike">
                          <a:solidFill>
                            <a:srgbClr val="000000"/>
                          </a:solidFill>
                          <a:effectLst/>
                          <a:latin typeface="Arial" panose="020B0604020202020204" pitchFamily="34" charset="0"/>
                        </a:rPr>
                        <a:t>26.3M</a:t>
                      </a:r>
                    </a:p>
                  </a:txBody>
                  <a:tcPr marL="6350" marR="6350" marT="6350" marB="0" anchor="ctr">
                    <a:lnL>
                      <a:noFill/>
                    </a:lnL>
                    <a:lnR>
                      <a:noFill/>
                    </a:lnR>
                    <a:lnT>
                      <a:noFill/>
                    </a:lnT>
                    <a:lnB>
                      <a:noFill/>
                    </a:lnB>
                    <a:noFill/>
                  </a:tcPr>
                </a:tc>
                <a:extLst>
                  <a:ext uri="{0D108BD9-81ED-4DB2-BD59-A6C34878D82A}">
                    <a16:rowId xmlns:a16="http://schemas.microsoft.com/office/drawing/2014/main" val="2213376734"/>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Restricted Share Units</a:t>
                      </a:r>
                    </a:p>
                  </a:txBody>
                  <a:tcPr marL="6350" marR="6350" marT="6350" marB="0" anchor="ctr">
                    <a:lnL>
                      <a:noFill/>
                    </a:lnL>
                    <a:lnR>
                      <a:noFill/>
                    </a:lnR>
                    <a:lnT>
                      <a:noFill/>
                    </a:lnT>
                    <a:lnB>
                      <a:noFill/>
                    </a:lnB>
                    <a:solidFill>
                      <a:srgbClr val="F3F6FA"/>
                    </a:solidFill>
                  </a:tcPr>
                </a:tc>
                <a:tc>
                  <a:txBody>
                    <a:bodyPr/>
                    <a:lstStyle/>
                    <a:p>
                      <a:pPr algn="ctr" fontAlgn="ctr">
                        <a:buNone/>
                      </a:pPr>
                      <a:r>
                        <a:rPr lang="en-CA" sz="1800" b="1" i="0" u="none" strike="noStrike">
                          <a:solidFill>
                            <a:srgbClr val="000000"/>
                          </a:solidFill>
                          <a:effectLst/>
                          <a:latin typeface="Arial" panose="020B0604020202020204" pitchFamily="34" charset="0"/>
                        </a:rPr>
                        <a:t>21.2M</a:t>
                      </a:r>
                    </a:p>
                  </a:txBody>
                  <a:tcPr marL="6350" marR="6350" marT="6350" marB="0" anchor="ctr">
                    <a:lnL>
                      <a:noFill/>
                    </a:lnL>
                    <a:lnR>
                      <a:noFill/>
                    </a:lnR>
                    <a:lnT>
                      <a:noFill/>
                    </a:lnT>
                    <a:lnB>
                      <a:noFill/>
                    </a:lnB>
                    <a:solidFill>
                      <a:srgbClr val="F3F6FA"/>
                    </a:solidFill>
                  </a:tcPr>
                </a:tc>
                <a:extLst>
                  <a:ext uri="{0D108BD9-81ED-4DB2-BD59-A6C34878D82A}">
                    <a16:rowId xmlns:a16="http://schemas.microsoft.com/office/drawing/2014/main" val="2089577735"/>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Capital Structure – Fully Diluted</a:t>
                      </a:r>
                    </a:p>
                  </a:txBody>
                  <a:tcPr marL="6350" marR="6350" marT="6350" marB="0" anchor="ctr">
                    <a:lnL>
                      <a:noFill/>
                    </a:lnL>
                    <a:lnR>
                      <a:noFill/>
                    </a:lnR>
                    <a:lnT>
                      <a:noFill/>
                    </a:lnT>
                    <a:lnB>
                      <a:noFill/>
                    </a:lnB>
                    <a:noFill/>
                  </a:tcPr>
                </a:tc>
                <a:tc>
                  <a:txBody>
                    <a:bodyPr/>
                    <a:lstStyle/>
                    <a:p>
                      <a:pPr algn="ctr" fontAlgn="ctr">
                        <a:buNone/>
                      </a:pPr>
                      <a:r>
                        <a:rPr lang="en-CA" sz="1800" b="1" i="0" u="none" strike="noStrike">
                          <a:solidFill>
                            <a:srgbClr val="000000"/>
                          </a:solidFill>
                          <a:effectLst/>
                          <a:latin typeface="Arial" panose="020B0604020202020204" pitchFamily="34" charset="0"/>
                        </a:rPr>
                        <a:t>1.78B</a:t>
                      </a:r>
                    </a:p>
                  </a:txBody>
                  <a:tcPr marL="6350" marR="6350" marT="6350" marB="0" anchor="ctr">
                    <a:lnL>
                      <a:noFill/>
                    </a:lnL>
                    <a:lnR>
                      <a:noFill/>
                    </a:lnR>
                    <a:lnT>
                      <a:noFill/>
                    </a:lnT>
                    <a:lnB>
                      <a:noFill/>
                    </a:lnB>
                    <a:noFill/>
                  </a:tcPr>
                </a:tc>
                <a:extLst>
                  <a:ext uri="{0D108BD9-81ED-4DB2-BD59-A6C34878D82A}">
                    <a16:rowId xmlns:a16="http://schemas.microsoft.com/office/drawing/2014/main" val="4233296122"/>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Current Market Cap </a:t>
                      </a:r>
                    </a:p>
                  </a:txBody>
                  <a:tcPr marL="6350" marR="6350" marT="6350" marB="0" anchor="ctr">
                    <a:lnL>
                      <a:noFill/>
                    </a:lnL>
                    <a:lnR>
                      <a:noFill/>
                    </a:lnR>
                    <a:lnT>
                      <a:noFill/>
                    </a:lnT>
                    <a:lnB>
                      <a:noFill/>
                    </a:lnB>
                    <a:solidFill>
                      <a:srgbClr val="F3F6FA"/>
                    </a:solidFill>
                  </a:tcPr>
                </a:tc>
                <a:tc>
                  <a:txBody>
                    <a:bodyPr/>
                    <a:lstStyle/>
                    <a:p>
                      <a:pPr algn="ctr" fontAlgn="ctr">
                        <a:buNone/>
                      </a:pPr>
                      <a:r>
                        <a:rPr lang="en-CA" sz="1800" b="1" i="0" u="none" strike="noStrike">
                          <a:solidFill>
                            <a:srgbClr val="000000"/>
                          </a:solidFill>
                          <a:effectLst/>
                          <a:latin typeface="Arial" panose="020B0604020202020204" pitchFamily="34" charset="0"/>
                        </a:rPr>
                        <a:t>CAD $230.8M</a:t>
                      </a:r>
                    </a:p>
                  </a:txBody>
                  <a:tcPr marL="6350" marR="6350" marT="6350" marB="0" anchor="ctr">
                    <a:lnL>
                      <a:noFill/>
                    </a:lnL>
                    <a:lnR>
                      <a:noFill/>
                    </a:lnR>
                    <a:lnT>
                      <a:noFill/>
                    </a:lnT>
                    <a:lnB>
                      <a:noFill/>
                    </a:lnB>
                    <a:solidFill>
                      <a:srgbClr val="F3F6FA"/>
                    </a:solidFill>
                  </a:tcPr>
                </a:tc>
                <a:extLst>
                  <a:ext uri="{0D108BD9-81ED-4DB2-BD59-A6C34878D82A}">
                    <a16:rowId xmlns:a16="http://schemas.microsoft.com/office/drawing/2014/main" val="3236655724"/>
                  </a:ext>
                </a:extLst>
              </a:tr>
              <a:tr h="317500">
                <a:tc>
                  <a:txBody>
                    <a:bodyPr/>
                    <a:lstStyle/>
                    <a:p>
                      <a:pPr algn="l" fontAlgn="ctr">
                        <a:buNone/>
                      </a:pPr>
                      <a:endParaRPr lang="en-CA" sz="1800" b="1" i="0" u="none" strike="noStrike">
                        <a:solidFill>
                          <a:srgbClr val="1F497D"/>
                        </a:solidFill>
                        <a:effectLst/>
                        <a:latin typeface="Arial" panose="020B0604020202020204" pitchFamily="34" charset="0"/>
                      </a:endParaRPr>
                    </a:p>
                  </a:txBody>
                  <a:tcPr marL="6350" marR="6350" marT="6350" marB="0" anchor="ctr">
                    <a:lnL>
                      <a:noFill/>
                    </a:lnL>
                    <a:lnR>
                      <a:noFill/>
                    </a:lnR>
                    <a:lnT>
                      <a:noFill/>
                    </a:lnT>
                    <a:lnB>
                      <a:noFill/>
                    </a:lnB>
                    <a:noFill/>
                  </a:tcPr>
                </a:tc>
                <a:tc>
                  <a:txBody>
                    <a:bodyPr/>
                    <a:lstStyle/>
                    <a:p>
                      <a:pPr algn="ctr" fontAlgn="ctr">
                        <a:buNone/>
                      </a:pPr>
                      <a:endParaRPr lang="en-CA" sz="1800" b="1" i="0" u="none" strike="noStrike">
                        <a:solidFill>
                          <a:srgbClr val="000000"/>
                        </a:solidFill>
                        <a:effectLst/>
                        <a:latin typeface="Arial" panose="020B0604020202020204" pitchFamily="34" charset="0"/>
                      </a:endParaRPr>
                    </a:p>
                  </a:txBody>
                  <a:tcPr marL="6350" marR="6350" marT="6350" marB="0" anchor="ctr">
                    <a:lnL>
                      <a:noFill/>
                    </a:lnL>
                    <a:lnR>
                      <a:noFill/>
                    </a:lnR>
                    <a:lnT>
                      <a:noFill/>
                    </a:lnT>
                    <a:lnB>
                      <a:noFill/>
                    </a:lnB>
                    <a:noFill/>
                  </a:tcPr>
                </a:tc>
                <a:extLst>
                  <a:ext uri="{0D108BD9-81ED-4DB2-BD59-A6C34878D82A}">
                    <a16:rowId xmlns:a16="http://schemas.microsoft.com/office/drawing/2014/main" val="2249119486"/>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Cash Balance </a:t>
                      </a:r>
                      <a:r>
                        <a:rPr lang="en-CA" sz="1200" b="1" i="0" u="none" strike="noStrike">
                          <a:solidFill>
                            <a:srgbClr val="1F497D"/>
                          </a:solidFill>
                          <a:effectLst/>
                          <a:latin typeface="Arial" panose="020B0604020202020204" pitchFamily="34" charset="0"/>
                        </a:rPr>
                        <a:t>- June 30, 2026</a:t>
                      </a:r>
                      <a:endParaRPr lang="en-CA" sz="1800" b="1" i="0" u="none" strike="noStrike">
                        <a:solidFill>
                          <a:srgbClr val="1F497D"/>
                        </a:solidFill>
                        <a:effectLst/>
                        <a:latin typeface="Arial" panose="020B0604020202020204" pitchFamily="34" charset="0"/>
                      </a:endParaRPr>
                    </a:p>
                  </a:txBody>
                  <a:tcPr marL="6350" marR="6350" marT="6350" marB="0" anchor="ctr">
                    <a:lnL>
                      <a:noFill/>
                    </a:lnL>
                    <a:lnR>
                      <a:noFill/>
                    </a:lnR>
                    <a:lnT>
                      <a:noFill/>
                    </a:lnT>
                    <a:lnB>
                      <a:noFill/>
                    </a:lnB>
                    <a:solidFill>
                      <a:srgbClr val="F3F6FA"/>
                    </a:solidFill>
                  </a:tcPr>
                </a:tc>
                <a:tc>
                  <a:txBody>
                    <a:bodyPr/>
                    <a:lstStyle/>
                    <a:p>
                      <a:pPr algn="ctr" fontAlgn="ctr">
                        <a:buNone/>
                      </a:pPr>
                      <a:r>
                        <a:rPr lang="en-CA" sz="1800" b="1" i="0" u="none" strike="noStrike">
                          <a:solidFill>
                            <a:srgbClr val="000000"/>
                          </a:solidFill>
                          <a:effectLst/>
                          <a:latin typeface="Arial" panose="020B0604020202020204" pitchFamily="34" charset="0"/>
                        </a:rPr>
                        <a:t>CAD $36.4M</a:t>
                      </a:r>
                    </a:p>
                  </a:txBody>
                  <a:tcPr marL="6350" marR="6350" marT="6350" marB="0" anchor="ctr">
                    <a:lnL>
                      <a:noFill/>
                    </a:lnL>
                    <a:lnR>
                      <a:noFill/>
                    </a:lnR>
                    <a:lnT>
                      <a:noFill/>
                    </a:lnT>
                    <a:lnB>
                      <a:noFill/>
                    </a:lnB>
                    <a:solidFill>
                      <a:srgbClr val="F3F6FA"/>
                    </a:solidFill>
                  </a:tcPr>
                </a:tc>
                <a:extLst>
                  <a:ext uri="{0D108BD9-81ED-4DB2-BD59-A6C34878D82A}">
                    <a16:rowId xmlns:a16="http://schemas.microsoft.com/office/drawing/2014/main" val="1160203614"/>
                  </a:ext>
                </a:extLst>
              </a:tr>
              <a:tr h="317500">
                <a:tc>
                  <a:txBody>
                    <a:bodyPr/>
                    <a:lstStyle/>
                    <a:p>
                      <a:pPr algn="l" fontAlgn="ctr">
                        <a:buNone/>
                      </a:pPr>
                      <a:r>
                        <a:rPr lang="en-CA" sz="1800" b="1" i="0" u="none" strike="noStrike">
                          <a:solidFill>
                            <a:srgbClr val="1F497D"/>
                          </a:solidFill>
                          <a:effectLst/>
                          <a:latin typeface="Arial" panose="020B0604020202020204" pitchFamily="34" charset="0"/>
                        </a:rPr>
                        <a:t>Cash from Exercised Warrants </a:t>
                      </a:r>
                    </a:p>
                  </a:txBody>
                  <a:tcPr marL="6350" marR="6350" marT="6350" marB="0" anchor="ctr">
                    <a:lnL>
                      <a:noFill/>
                    </a:lnL>
                    <a:lnR>
                      <a:noFill/>
                    </a:lnR>
                    <a:lnT>
                      <a:noFill/>
                    </a:lnT>
                    <a:lnB>
                      <a:noFill/>
                    </a:lnB>
                    <a:noFill/>
                  </a:tcPr>
                </a:tc>
                <a:tc>
                  <a:txBody>
                    <a:bodyPr/>
                    <a:lstStyle/>
                    <a:p>
                      <a:pPr algn="ctr" fontAlgn="ctr">
                        <a:buNone/>
                      </a:pPr>
                      <a:r>
                        <a:rPr lang="en-CA" sz="1800" b="1" i="0" u="none" strike="noStrike" dirty="0">
                          <a:solidFill>
                            <a:srgbClr val="000000"/>
                          </a:solidFill>
                          <a:effectLst/>
                          <a:latin typeface="Arial" panose="020B0604020202020204" pitchFamily="34" charset="0"/>
                        </a:rPr>
                        <a:t>CAD $5.1M</a:t>
                      </a:r>
                    </a:p>
                  </a:txBody>
                  <a:tcPr marL="6350" marR="6350" marT="6350" marB="0" anchor="ctr">
                    <a:lnL>
                      <a:noFill/>
                    </a:lnL>
                    <a:lnR>
                      <a:noFill/>
                    </a:lnR>
                    <a:lnT>
                      <a:noFill/>
                    </a:lnT>
                    <a:lnB>
                      <a:noFill/>
                    </a:lnB>
                    <a:noFill/>
                  </a:tcPr>
                </a:tc>
                <a:extLst>
                  <a:ext uri="{0D108BD9-81ED-4DB2-BD59-A6C34878D82A}">
                    <a16:rowId xmlns:a16="http://schemas.microsoft.com/office/drawing/2014/main" val="182813475"/>
                  </a:ext>
                </a:extLst>
              </a:tr>
            </a:tbl>
          </a:graphicData>
        </a:graphic>
      </p:graphicFrame>
    </p:spTree>
    <p:extLst>
      <p:ext uri="{BB962C8B-B14F-4D97-AF65-F5344CB8AC3E}">
        <p14:creationId xmlns:p14="http://schemas.microsoft.com/office/powerpoint/2010/main" val="3552934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813053" y="553810"/>
            <a:ext cx="8870315" cy="513715"/>
          </a:xfrm>
          <a:prstGeom prst="rect">
            <a:avLst/>
          </a:prstGeom>
        </p:spPr>
        <p:txBody>
          <a:bodyPr vert="horz" wrap="square" lIns="0" tIns="12700" rIns="0" bIns="0" rtlCol="0">
            <a:spAutoFit/>
          </a:bodyPr>
          <a:lstStyle/>
          <a:p>
            <a:pPr marL="12700">
              <a:spcBef>
                <a:spcPts val="100"/>
              </a:spcBef>
            </a:pPr>
            <a:r>
              <a:rPr sz="3200" b="1" spc="-30" dirty="0">
                <a:solidFill>
                  <a:srgbClr val="204471"/>
                </a:solidFill>
                <a:latin typeface="Arial"/>
                <a:cs typeface="Arial"/>
              </a:rPr>
              <a:t>Executive Summary</a:t>
            </a:r>
          </a:p>
        </p:txBody>
      </p:sp>
      <p:sp>
        <p:nvSpPr>
          <p:cNvPr id="3" name="object 3"/>
          <p:cNvSpPr txBox="1"/>
          <p:nvPr/>
        </p:nvSpPr>
        <p:spPr>
          <a:xfrm>
            <a:off x="649986" y="1412343"/>
            <a:ext cx="10552522" cy="6956135"/>
          </a:xfrm>
          <a:prstGeom prst="rect">
            <a:avLst/>
          </a:prstGeom>
        </p:spPr>
        <p:txBody>
          <a:bodyPr vert="horz" wrap="square" lIns="0" tIns="37465" rIns="0" bIns="0" rtlCol="0">
            <a:spAutoFit/>
          </a:bodyPr>
          <a:lstStyle/>
          <a:p>
            <a:pPr marL="299085" marR="629285" indent="-287020" algn="just">
              <a:lnSpc>
                <a:spcPct val="110000"/>
              </a:lnSpc>
              <a:spcBef>
                <a:spcPts val="1800"/>
              </a:spcBef>
              <a:buClr>
                <a:schemeClr val="accent1"/>
              </a:buClr>
              <a:buSzPct val="93750"/>
              <a:buFont typeface="Wingdings" panose="05000000000000000000" pitchFamily="2" charset="2"/>
              <a:buChar char="§"/>
              <a:tabLst>
                <a:tab pos="299085" algn="l"/>
              </a:tabLst>
            </a:pPr>
            <a:r>
              <a:rPr lang="en-US" sz="1500" b="1" spc="-10" dirty="0">
                <a:solidFill>
                  <a:schemeClr val="tx1"/>
                </a:solidFill>
                <a:latin typeface="Arial"/>
                <a:cs typeface="Arial"/>
              </a:rPr>
              <a:t>AmeriTrust Financial Technologies Inc. </a:t>
            </a:r>
            <a:r>
              <a:rPr lang="en-US" sz="1500" spc="-10" dirty="0">
                <a:solidFill>
                  <a:schemeClr val="tx1"/>
                </a:solidFill>
                <a:latin typeface="Arial"/>
                <a:cs typeface="Arial"/>
              </a:rPr>
              <a:t>(TSXV: AMT, OTCQB: AMTFF) is listed on the TSX Venture Exchange and</a:t>
            </a:r>
            <a:r>
              <a:rPr sz="1500" spc="-10" dirty="0">
                <a:solidFill>
                  <a:schemeClr val="tx1"/>
                </a:solidFill>
                <a:latin typeface="Arial"/>
                <a:cs typeface="Arial"/>
              </a:rPr>
              <a:t> is a </a:t>
            </a:r>
            <a:r>
              <a:rPr lang="en-US" sz="1500" spc="-10" dirty="0">
                <a:solidFill>
                  <a:schemeClr val="tx1"/>
                </a:solidFill>
                <a:latin typeface="Arial"/>
                <a:cs typeface="Arial"/>
              </a:rPr>
              <a:t>finance technology and data</a:t>
            </a:r>
            <a:r>
              <a:rPr sz="1500" spc="-10" dirty="0">
                <a:solidFill>
                  <a:schemeClr val="tx1"/>
                </a:solidFill>
                <a:latin typeface="Arial"/>
                <a:cs typeface="Arial"/>
              </a:rPr>
              <a:t> </a:t>
            </a:r>
            <a:r>
              <a:rPr lang="en-US" sz="1500" spc="-10" dirty="0">
                <a:solidFill>
                  <a:schemeClr val="tx1"/>
                </a:solidFill>
                <a:latin typeface="Arial"/>
                <a:cs typeface="Arial"/>
              </a:rPr>
              <a:t>company that utilizes proprietary technology to be an industry leader in Auto Finance, Servicing, and Remarketing. Its technology stack resulted in the Company becoming the National Lease Partner to Tesla in 2018. </a:t>
            </a:r>
            <a:endParaRPr sz="1500" spc="-10" dirty="0">
              <a:solidFill>
                <a:schemeClr val="tx1"/>
              </a:solidFill>
              <a:latin typeface="Arial"/>
              <a:cs typeface="Arial"/>
            </a:endParaRPr>
          </a:p>
          <a:p>
            <a:pPr marL="299085" marR="629285" indent="-287020" algn="just">
              <a:lnSpc>
                <a:spcPct val="110000"/>
              </a:lnSpc>
              <a:spcBef>
                <a:spcPts val="1800"/>
              </a:spcBef>
              <a:buClr>
                <a:schemeClr val="accent1"/>
              </a:buClr>
              <a:buSzPct val="93750"/>
              <a:buFont typeface="Wingdings" panose="05000000000000000000" pitchFamily="2" charset="2"/>
              <a:buChar char="§"/>
              <a:tabLst>
                <a:tab pos="299085" algn="l"/>
              </a:tabLst>
            </a:pPr>
            <a:r>
              <a:rPr lang="en-US" sz="1500" spc="-10" dirty="0">
                <a:solidFill>
                  <a:schemeClr val="tx1"/>
                </a:solidFill>
                <a:latin typeface="Arial"/>
                <a:cs typeface="Arial"/>
              </a:rPr>
              <a:t>While the Company provides diversity through multiple revenue stream’s, t</a:t>
            </a:r>
            <a:r>
              <a:rPr sz="1500" spc="-10" dirty="0">
                <a:solidFill>
                  <a:schemeClr val="tx1"/>
                </a:solidFill>
                <a:latin typeface="Arial"/>
                <a:cs typeface="Arial"/>
              </a:rPr>
              <a:t>he </a:t>
            </a:r>
            <a:r>
              <a:rPr lang="en-US" sz="1500" spc="-10" dirty="0">
                <a:solidFill>
                  <a:schemeClr val="tx1"/>
                </a:solidFill>
                <a:latin typeface="Arial"/>
                <a:cs typeface="Arial"/>
              </a:rPr>
              <a:t>core</a:t>
            </a:r>
            <a:r>
              <a:rPr sz="1500" spc="-10" dirty="0">
                <a:solidFill>
                  <a:schemeClr val="tx1"/>
                </a:solidFill>
                <a:latin typeface="Arial"/>
                <a:cs typeface="Arial"/>
              </a:rPr>
              <a:t> business is offering a leasing alternative for used vehicles</a:t>
            </a:r>
            <a:r>
              <a:rPr lang="en-US" sz="1500" spc="-10" dirty="0">
                <a:solidFill>
                  <a:schemeClr val="tx1"/>
                </a:solidFill>
                <a:latin typeface="Arial"/>
                <a:cs typeface="Arial"/>
              </a:rPr>
              <a:t>. This business model is </a:t>
            </a:r>
            <a:r>
              <a:rPr sz="1500" spc="-10" dirty="0">
                <a:solidFill>
                  <a:schemeClr val="tx1"/>
                </a:solidFill>
                <a:latin typeface="Arial"/>
                <a:cs typeface="Arial"/>
              </a:rPr>
              <a:t>unique in the US market </a:t>
            </a:r>
            <a:r>
              <a:rPr lang="en-US" sz="1500" spc="-10" dirty="0">
                <a:solidFill>
                  <a:schemeClr val="tx1"/>
                </a:solidFill>
                <a:latin typeface="Arial"/>
                <a:cs typeface="Arial"/>
              </a:rPr>
              <a:t>and is driven </a:t>
            </a:r>
            <a:r>
              <a:rPr sz="1500" spc="-10" dirty="0">
                <a:solidFill>
                  <a:schemeClr val="tx1"/>
                </a:solidFill>
                <a:latin typeface="Arial"/>
                <a:cs typeface="Arial"/>
              </a:rPr>
              <a:t>through its </a:t>
            </a:r>
            <a:r>
              <a:rPr lang="en-US" sz="1500" spc="-10" dirty="0">
                <a:solidFill>
                  <a:schemeClr val="tx1"/>
                </a:solidFill>
                <a:latin typeface="Arial"/>
                <a:cs typeface="Arial"/>
              </a:rPr>
              <a:t>proprietary</a:t>
            </a:r>
            <a:r>
              <a:rPr sz="1500" spc="-10" dirty="0">
                <a:solidFill>
                  <a:schemeClr val="tx1"/>
                </a:solidFill>
                <a:latin typeface="Arial"/>
                <a:cs typeface="Arial"/>
              </a:rPr>
              <a:t> </a:t>
            </a:r>
            <a:r>
              <a:rPr lang="en-US" sz="1500" spc="-10" dirty="0">
                <a:solidFill>
                  <a:schemeClr val="tx1"/>
                </a:solidFill>
                <a:latin typeface="Arial"/>
                <a:cs typeface="Arial"/>
              </a:rPr>
              <a:t>technology.</a:t>
            </a:r>
          </a:p>
          <a:p>
            <a:pPr marL="299085" marR="629285" indent="-287020" algn="just">
              <a:lnSpc>
                <a:spcPct val="110000"/>
              </a:lnSpc>
              <a:spcBef>
                <a:spcPts val="1800"/>
              </a:spcBef>
              <a:buClr>
                <a:schemeClr val="accent1"/>
              </a:buClr>
              <a:buSzPct val="93750"/>
              <a:buFont typeface="Wingdings" panose="05000000000000000000" pitchFamily="2" charset="2"/>
              <a:buChar char="§"/>
              <a:tabLst>
                <a:tab pos="299085" algn="l"/>
              </a:tabLst>
            </a:pPr>
            <a:r>
              <a:rPr lang="en-US" sz="1500" spc="-10" dirty="0">
                <a:solidFill>
                  <a:schemeClr val="tx1"/>
                </a:solidFill>
                <a:latin typeface="Arial"/>
                <a:cs typeface="Arial"/>
              </a:rPr>
              <a:t>Auto Leasing makes up 25% of the new vehicle market and is controlled by the manufacturers.  Used vehicle leases make up less than 2% of the market and is limited primarily to “certified pre-owned” programs controlled by the OEM’s (Ford, General Motors, Mercedes Benz).</a:t>
            </a:r>
            <a:endParaRPr sz="1500" spc="-10" dirty="0">
              <a:solidFill>
                <a:schemeClr val="tx1"/>
              </a:solidFill>
              <a:latin typeface="Arial"/>
              <a:cs typeface="Arial"/>
            </a:endParaRPr>
          </a:p>
          <a:p>
            <a:pPr marL="299085" marR="629285" indent="-287020" algn="just">
              <a:lnSpc>
                <a:spcPct val="110000"/>
              </a:lnSpc>
              <a:spcBef>
                <a:spcPts val="1800"/>
              </a:spcBef>
              <a:buClr>
                <a:schemeClr val="accent1"/>
              </a:buClr>
              <a:buSzPct val="93750"/>
              <a:buFont typeface="Wingdings" panose="05000000000000000000" pitchFamily="2" charset="2"/>
              <a:buChar char="§"/>
              <a:tabLst>
                <a:tab pos="299085" algn="l"/>
              </a:tabLst>
            </a:pPr>
            <a:r>
              <a:rPr sz="1500" spc="-10" dirty="0">
                <a:solidFill>
                  <a:schemeClr val="tx1"/>
                </a:solidFill>
                <a:latin typeface="Arial"/>
                <a:cs typeface="Arial"/>
              </a:rPr>
              <a:t>Traditionally, the only way for US consumers to participate in the used </a:t>
            </a:r>
            <a:r>
              <a:rPr lang="en-US" sz="1500" spc="-10" dirty="0">
                <a:solidFill>
                  <a:schemeClr val="tx1"/>
                </a:solidFill>
                <a:latin typeface="Arial"/>
                <a:cs typeface="Arial"/>
              </a:rPr>
              <a:t>vehicle</a:t>
            </a:r>
            <a:r>
              <a:rPr sz="1500" spc="-10" dirty="0">
                <a:solidFill>
                  <a:schemeClr val="tx1"/>
                </a:solidFill>
                <a:latin typeface="Arial"/>
                <a:cs typeface="Arial"/>
              </a:rPr>
              <a:t> market has been through retail financing which requires high up-front costs, </a:t>
            </a:r>
            <a:r>
              <a:rPr lang="en-US" sz="1500" spc="-10" dirty="0">
                <a:solidFill>
                  <a:schemeClr val="tx1"/>
                </a:solidFill>
                <a:latin typeface="Arial"/>
                <a:cs typeface="Arial"/>
              </a:rPr>
              <a:t>and </a:t>
            </a:r>
            <a:r>
              <a:rPr sz="1500" spc="-10" dirty="0">
                <a:solidFill>
                  <a:schemeClr val="tx1"/>
                </a:solidFill>
                <a:latin typeface="Arial"/>
                <a:cs typeface="Arial"/>
              </a:rPr>
              <a:t>steeper monthly payments</a:t>
            </a:r>
            <a:r>
              <a:rPr lang="en-US" sz="1500" spc="-10" dirty="0">
                <a:solidFill>
                  <a:schemeClr val="tx1"/>
                </a:solidFill>
                <a:latin typeface="Arial"/>
                <a:cs typeface="Arial"/>
              </a:rPr>
              <a:t>.</a:t>
            </a:r>
            <a:r>
              <a:rPr sz="1500" spc="-10" dirty="0">
                <a:solidFill>
                  <a:schemeClr val="tx1"/>
                </a:solidFill>
                <a:latin typeface="Arial"/>
                <a:cs typeface="Arial"/>
              </a:rPr>
              <a:t> </a:t>
            </a:r>
          </a:p>
          <a:p>
            <a:pPr marL="299085" marR="629285" indent="-287020" algn="just">
              <a:lnSpc>
                <a:spcPct val="110000"/>
              </a:lnSpc>
              <a:spcBef>
                <a:spcPts val="1800"/>
              </a:spcBef>
              <a:buClr>
                <a:schemeClr val="accent1"/>
              </a:buClr>
              <a:buSzPct val="93750"/>
              <a:buFont typeface="Wingdings" panose="05000000000000000000" pitchFamily="2" charset="2"/>
              <a:buChar char="§"/>
              <a:tabLst>
                <a:tab pos="299085" algn="l"/>
              </a:tabLst>
            </a:pPr>
            <a:r>
              <a:rPr lang="en-US" sz="1500" spc="-10" dirty="0">
                <a:solidFill>
                  <a:schemeClr val="tx1"/>
                </a:solidFill>
                <a:latin typeface="Arial"/>
                <a:cs typeface="Arial"/>
              </a:rPr>
              <a:t>The Company’s</a:t>
            </a:r>
            <a:r>
              <a:rPr sz="1500" spc="-10" dirty="0">
                <a:solidFill>
                  <a:schemeClr val="tx1"/>
                </a:solidFill>
                <a:latin typeface="Arial"/>
                <a:cs typeface="Arial"/>
              </a:rPr>
              <a:t> differentiated used </a:t>
            </a:r>
            <a:r>
              <a:rPr lang="en-US" sz="1500" spc="-10" dirty="0">
                <a:solidFill>
                  <a:schemeClr val="tx1"/>
                </a:solidFill>
                <a:latin typeface="Arial"/>
                <a:cs typeface="Arial"/>
              </a:rPr>
              <a:t>vehicle </a:t>
            </a:r>
            <a:r>
              <a:rPr sz="1500" spc="-10" dirty="0">
                <a:solidFill>
                  <a:schemeClr val="tx1"/>
                </a:solidFill>
                <a:latin typeface="Arial"/>
                <a:cs typeface="Arial"/>
              </a:rPr>
              <a:t>leasing </a:t>
            </a:r>
            <a:r>
              <a:rPr lang="en-US" sz="1500" spc="-10" dirty="0">
                <a:solidFill>
                  <a:schemeClr val="tx1"/>
                </a:solidFill>
                <a:latin typeface="Arial"/>
                <a:cs typeface="Arial"/>
              </a:rPr>
              <a:t>technology</a:t>
            </a:r>
            <a:r>
              <a:rPr sz="1500" spc="-10" dirty="0">
                <a:solidFill>
                  <a:schemeClr val="tx1"/>
                </a:solidFill>
                <a:latin typeface="Arial"/>
                <a:cs typeface="Arial"/>
              </a:rPr>
              <a:t> presents </a:t>
            </a:r>
            <a:r>
              <a:rPr sz="1500" dirty="0">
                <a:solidFill>
                  <a:schemeClr val="tx1"/>
                </a:solidFill>
                <a:latin typeface="Arial"/>
                <a:cs typeface="Arial"/>
              </a:rPr>
              <a:t>an</a:t>
            </a:r>
            <a:r>
              <a:rPr sz="1500" spc="-35" dirty="0">
                <a:solidFill>
                  <a:schemeClr val="tx1"/>
                </a:solidFill>
                <a:latin typeface="Arial"/>
                <a:cs typeface="Arial"/>
              </a:rPr>
              <a:t> </a:t>
            </a:r>
            <a:r>
              <a:rPr sz="1500" dirty="0">
                <a:solidFill>
                  <a:schemeClr val="tx1"/>
                </a:solidFill>
                <a:latin typeface="Arial"/>
                <a:cs typeface="Arial"/>
              </a:rPr>
              <a:t>economic</a:t>
            </a:r>
            <a:r>
              <a:rPr sz="1500" spc="-45" dirty="0">
                <a:solidFill>
                  <a:schemeClr val="tx1"/>
                </a:solidFill>
                <a:latin typeface="Arial"/>
                <a:cs typeface="Arial"/>
              </a:rPr>
              <a:t> </a:t>
            </a:r>
            <a:r>
              <a:rPr sz="1500" dirty="0">
                <a:solidFill>
                  <a:schemeClr val="tx1"/>
                </a:solidFill>
                <a:latin typeface="Arial"/>
                <a:cs typeface="Arial"/>
              </a:rPr>
              <a:t>option</a:t>
            </a:r>
            <a:r>
              <a:rPr sz="1500" spc="-35" dirty="0">
                <a:solidFill>
                  <a:schemeClr val="tx1"/>
                </a:solidFill>
                <a:latin typeface="Arial"/>
                <a:cs typeface="Arial"/>
              </a:rPr>
              <a:t> </a:t>
            </a:r>
            <a:r>
              <a:rPr sz="1500" dirty="0">
                <a:solidFill>
                  <a:schemeClr val="tx1"/>
                </a:solidFill>
                <a:latin typeface="Arial"/>
                <a:cs typeface="Arial"/>
              </a:rPr>
              <a:t>for</a:t>
            </a:r>
            <a:r>
              <a:rPr sz="1500" spc="-15" dirty="0">
                <a:solidFill>
                  <a:schemeClr val="tx1"/>
                </a:solidFill>
                <a:latin typeface="Arial"/>
                <a:cs typeface="Arial"/>
              </a:rPr>
              <a:t> </a:t>
            </a:r>
            <a:r>
              <a:rPr sz="1500" dirty="0">
                <a:solidFill>
                  <a:schemeClr val="tx1"/>
                </a:solidFill>
                <a:latin typeface="Arial"/>
                <a:cs typeface="Arial"/>
              </a:rPr>
              <a:t>US</a:t>
            </a:r>
            <a:r>
              <a:rPr sz="1500" spc="-35" dirty="0">
                <a:solidFill>
                  <a:schemeClr val="tx1"/>
                </a:solidFill>
                <a:latin typeface="Arial"/>
                <a:cs typeface="Arial"/>
              </a:rPr>
              <a:t> </a:t>
            </a:r>
            <a:r>
              <a:rPr sz="1500" dirty="0">
                <a:solidFill>
                  <a:schemeClr val="tx1"/>
                </a:solidFill>
                <a:latin typeface="Arial"/>
                <a:cs typeface="Arial"/>
              </a:rPr>
              <a:t>customers</a:t>
            </a:r>
            <a:r>
              <a:rPr sz="1500" spc="-20" dirty="0">
                <a:solidFill>
                  <a:schemeClr val="tx1"/>
                </a:solidFill>
                <a:latin typeface="Arial"/>
                <a:cs typeface="Arial"/>
              </a:rPr>
              <a:t> </a:t>
            </a:r>
            <a:r>
              <a:rPr sz="1500" dirty="0">
                <a:solidFill>
                  <a:schemeClr val="tx1"/>
                </a:solidFill>
                <a:latin typeface="Arial"/>
                <a:cs typeface="Arial"/>
              </a:rPr>
              <a:t>who</a:t>
            </a:r>
            <a:r>
              <a:rPr sz="1500" spc="-25" dirty="0">
                <a:solidFill>
                  <a:schemeClr val="tx1"/>
                </a:solidFill>
                <a:latin typeface="Arial"/>
                <a:cs typeface="Arial"/>
              </a:rPr>
              <a:t> </a:t>
            </a:r>
            <a:r>
              <a:rPr sz="1500" dirty="0">
                <a:solidFill>
                  <a:schemeClr val="tx1"/>
                </a:solidFill>
                <a:latin typeface="Arial"/>
                <a:cs typeface="Arial"/>
              </a:rPr>
              <a:t>have</a:t>
            </a:r>
            <a:r>
              <a:rPr sz="1500" spc="-35" dirty="0">
                <a:solidFill>
                  <a:schemeClr val="tx1"/>
                </a:solidFill>
                <a:latin typeface="Arial"/>
                <a:cs typeface="Arial"/>
              </a:rPr>
              <a:t> </a:t>
            </a:r>
            <a:r>
              <a:rPr sz="1500" dirty="0">
                <a:solidFill>
                  <a:schemeClr val="tx1"/>
                </a:solidFill>
                <a:latin typeface="Arial"/>
                <a:cs typeface="Arial"/>
              </a:rPr>
              <a:t>seen</a:t>
            </a:r>
            <a:r>
              <a:rPr sz="1500" spc="-40" dirty="0">
                <a:solidFill>
                  <a:schemeClr val="tx1"/>
                </a:solidFill>
                <a:latin typeface="Arial"/>
                <a:cs typeface="Arial"/>
              </a:rPr>
              <a:t> </a:t>
            </a:r>
            <a:r>
              <a:rPr sz="1500" spc="-10" dirty="0">
                <a:solidFill>
                  <a:schemeClr val="tx1"/>
                </a:solidFill>
                <a:latin typeface="Arial"/>
                <a:cs typeface="Arial"/>
              </a:rPr>
              <a:t>their </a:t>
            </a:r>
            <a:r>
              <a:rPr sz="1500" dirty="0">
                <a:solidFill>
                  <a:schemeClr val="tx1"/>
                </a:solidFill>
                <a:latin typeface="Arial"/>
                <a:cs typeface="Arial"/>
              </a:rPr>
              <a:t>vehicle</a:t>
            </a:r>
            <a:r>
              <a:rPr sz="1500" spc="-70" dirty="0">
                <a:solidFill>
                  <a:schemeClr val="tx1"/>
                </a:solidFill>
                <a:latin typeface="Arial"/>
                <a:cs typeface="Arial"/>
              </a:rPr>
              <a:t> </a:t>
            </a:r>
            <a:r>
              <a:rPr sz="1500" dirty="0">
                <a:solidFill>
                  <a:schemeClr val="tx1"/>
                </a:solidFill>
                <a:latin typeface="Arial"/>
                <a:cs typeface="Arial"/>
              </a:rPr>
              <a:t>affordability</a:t>
            </a:r>
            <a:r>
              <a:rPr sz="1500" spc="-40" dirty="0">
                <a:solidFill>
                  <a:schemeClr val="tx1"/>
                </a:solidFill>
                <a:latin typeface="Arial"/>
                <a:cs typeface="Arial"/>
              </a:rPr>
              <a:t> </a:t>
            </a:r>
            <a:r>
              <a:rPr sz="1500" dirty="0">
                <a:solidFill>
                  <a:schemeClr val="tx1"/>
                </a:solidFill>
                <a:latin typeface="Arial"/>
                <a:cs typeface="Arial"/>
              </a:rPr>
              <a:t>decrease</a:t>
            </a:r>
            <a:r>
              <a:rPr sz="1500" spc="-50" dirty="0">
                <a:solidFill>
                  <a:schemeClr val="tx1"/>
                </a:solidFill>
                <a:latin typeface="Arial"/>
                <a:cs typeface="Arial"/>
              </a:rPr>
              <a:t> </a:t>
            </a:r>
            <a:r>
              <a:rPr sz="1500" dirty="0">
                <a:solidFill>
                  <a:schemeClr val="tx1"/>
                </a:solidFill>
                <a:latin typeface="Arial"/>
                <a:cs typeface="Arial"/>
              </a:rPr>
              <a:t>in</a:t>
            </a:r>
            <a:r>
              <a:rPr sz="1500" spc="-45" dirty="0">
                <a:solidFill>
                  <a:schemeClr val="tx1"/>
                </a:solidFill>
                <a:latin typeface="Arial"/>
                <a:cs typeface="Arial"/>
              </a:rPr>
              <a:t> </a:t>
            </a:r>
            <a:r>
              <a:rPr sz="1500" dirty="0">
                <a:solidFill>
                  <a:schemeClr val="tx1"/>
                </a:solidFill>
                <a:latin typeface="Arial"/>
                <a:cs typeface="Arial"/>
              </a:rPr>
              <a:t>recent</a:t>
            </a:r>
            <a:r>
              <a:rPr sz="1500" spc="-35" dirty="0">
                <a:solidFill>
                  <a:schemeClr val="tx1"/>
                </a:solidFill>
                <a:latin typeface="Arial"/>
                <a:cs typeface="Arial"/>
              </a:rPr>
              <a:t> </a:t>
            </a:r>
            <a:r>
              <a:rPr lang="en-US" sz="1500" dirty="0">
                <a:solidFill>
                  <a:schemeClr val="tx1"/>
                </a:solidFill>
                <a:latin typeface="Arial"/>
                <a:cs typeface="Arial"/>
              </a:rPr>
              <a:t>years</a:t>
            </a:r>
            <a:r>
              <a:rPr sz="1500" spc="-30" dirty="0">
                <a:solidFill>
                  <a:schemeClr val="tx1"/>
                </a:solidFill>
                <a:latin typeface="Arial"/>
                <a:cs typeface="Arial"/>
              </a:rPr>
              <a:t> </a:t>
            </a:r>
            <a:r>
              <a:rPr sz="1500" dirty="0">
                <a:solidFill>
                  <a:schemeClr val="tx1"/>
                </a:solidFill>
                <a:latin typeface="Arial"/>
                <a:cs typeface="Arial"/>
              </a:rPr>
              <a:t>amidst</a:t>
            </a:r>
            <a:r>
              <a:rPr sz="1500" spc="-45" dirty="0">
                <a:solidFill>
                  <a:schemeClr val="tx1"/>
                </a:solidFill>
                <a:latin typeface="Arial"/>
                <a:cs typeface="Arial"/>
              </a:rPr>
              <a:t> </a:t>
            </a:r>
            <a:r>
              <a:rPr sz="1500" dirty="0">
                <a:solidFill>
                  <a:schemeClr val="tx1"/>
                </a:solidFill>
                <a:latin typeface="Arial"/>
                <a:cs typeface="Arial"/>
              </a:rPr>
              <a:t>rising</a:t>
            </a:r>
            <a:r>
              <a:rPr sz="1500" spc="-50" dirty="0">
                <a:solidFill>
                  <a:schemeClr val="tx1"/>
                </a:solidFill>
                <a:latin typeface="Arial"/>
                <a:cs typeface="Arial"/>
              </a:rPr>
              <a:t> </a:t>
            </a:r>
            <a:r>
              <a:rPr sz="1500" dirty="0">
                <a:solidFill>
                  <a:schemeClr val="tx1"/>
                </a:solidFill>
                <a:latin typeface="Arial"/>
                <a:cs typeface="Arial"/>
              </a:rPr>
              <a:t>inflation</a:t>
            </a:r>
            <a:r>
              <a:rPr sz="1500" spc="-65" dirty="0">
                <a:solidFill>
                  <a:schemeClr val="tx1"/>
                </a:solidFill>
                <a:latin typeface="Arial"/>
                <a:cs typeface="Arial"/>
              </a:rPr>
              <a:t> </a:t>
            </a:r>
            <a:r>
              <a:rPr sz="1500" dirty="0">
                <a:solidFill>
                  <a:schemeClr val="tx1"/>
                </a:solidFill>
                <a:latin typeface="Arial"/>
                <a:cs typeface="Arial"/>
              </a:rPr>
              <a:t>and</a:t>
            </a:r>
            <a:r>
              <a:rPr sz="1500" spc="-30" dirty="0">
                <a:solidFill>
                  <a:schemeClr val="tx1"/>
                </a:solidFill>
                <a:latin typeface="Arial"/>
                <a:cs typeface="Arial"/>
              </a:rPr>
              <a:t> </a:t>
            </a:r>
            <a:r>
              <a:rPr sz="1500" dirty="0">
                <a:solidFill>
                  <a:schemeClr val="tx1"/>
                </a:solidFill>
                <a:latin typeface="Arial"/>
                <a:cs typeface="Arial"/>
              </a:rPr>
              <a:t>high</a:t>
            </a:r>
            <a:r>
              <a:rPr sz="1500" spc="-60" dirty="0">
                <a:solidFill>
                  <a:schemeClr val="tx1"/>
                </a:solidFill>
                <a:latin typeface="Arial"/>
                <a:cs typeface="Arial"/>
              </a:rPr>
              <a:t> </a:t>
            </a:r>
            <a:r>
              <a:rPr sz="1500" dirty="0">
                <a:solidFill>
                  <a:schemeClr val="tx1"/>
                </a:solidFill>
                <a:latin typeface="Arial"/>
                <a:cs typeface="Arial"/>
              </a:rPr>
              <a:t>interest</a:t>
            </a:r>
            <a:r>
              <a:rPr sz="1500" spc="-30" dirty="0">
                <a:solidFill>
                  <a:schemeClr val="tx1"/>
                </a:solidFill>
                <a:latin typeface="Arial"/>
                <a:cs typeface="Arial"/>
              </a:rPr>
              <a:t> </a:t>
            </a:r>
            <a:r>
              <a:rPr sz="1500" spc="-10" dirty="0">
                <a:solidFill>
                  <a:schemeClr val="tx1"/>
                </a:solidFill>
                <a:latin typeface="Arial"/>
                <a:cs typeface="Arial"/>
              </a:rPr>
              <a:t>rates</a:t>
            </a:r>
            <a:r>
              <a:rPr lang="en-US" sz="1500" spc="-10" dirty="0">
                <a:solidFill>
                  <a:schemeClr val="tx1"/>
                </a:solidFill>
                <a:latin typeface="Arial"/>
                <a:cs typeface="Arial"/>
              </a:rPr>
              <a:t>.</a:t>
            </a:r>
          </a:p>
          <a:p>
            <a:pPr marL="299085" marR="629285" indent="-287020" algn="just">
              <a:lnSpc>
                <a:spcPct val="110000"/>
              </a:lnSpc>
              <a:spcBef>
                <a:spcPts val="1800"/>
              </a:spcBef>
              <a:buClr>
                <a:schemeClr val="accent1"/>
              </a:buClr>
              <a:buSzPct val="93750"/>
              <a:buFont typeface="Wingdings" panose="05000000000000000000" pitchFamily="2" charset="2"/>
              <a:buChar char="§"/>
              <a:tabLst>
                <a:tab pos="299085" algn="l"/>
              </a:tabLst>
            </a:pPr>
            <a:r>
              <a:rPr lang="en-US" sz="1500" spc="-10" dirty="0">
                <a:solidFill>
                  <a:schemeClr val="tx1"/>
                </a:solidFill>
                <a:latin typeface="Arial"/>
                <a:cs typeface="Arial"/>
              </a:rPr>
              <a:t>AmeriTrust’s proprietary leasing solutions offer customers attractive opportunities with lower monthly payments, providing a dealer additional sales opportunities through new financing products and providing lending partners higher risk adjusted returns with better risk profiles for greater security and predictability.</a:t>
            </a:r>
          </a:p>
          <a:p>
            <a:pPr marL="299085" marR="629285" indent="-287020" algn="just">
              <a:lnSpc>
                <a:spcPct val="110000"/>
              </a:lnSpc>
              <a:spcBef>
                <a:spcPts val="1800"/>
              </a:spcBef>
              <a:buClr>
                <a:schemeClr val="accent1"/>
              </a:buClr>
              <a:buSzPct val="93750"/>
              <a:buFont typeface="Wingdings" panose="05000000000000000000" pitchFamily="2" charset="2"/>
              <a:buChar char="§"/>
              <a:tabLst>
                <a:tab pos="299085" algn="l"/>
              </a:tabLst>
            </a:pPr>
            <a:r>
              <a:rPr lang="en-US" sz="1500" spc="-10" dirty="0">
                <a:solidFill>
                  <a:schemeClr val="tx1"/>
                </a:solidFill>
                <a:latin typeface="Arial"/>
                <a:cs typeface="Arial"/>
              </a:rPr>
              <a:t>AmeriTrust’s business model has three primary revenue streams: AmeriTrust Financial; AmeriTrust Serves; and, AmeriTrust Auto.</a:t>
            </a:r>
          </a:p>
          <a:p>
            <a:pPr marL="12065" marR="629285">
              <a:lnSpc>
                <a:spcPct val="110000"/>
              </a:lnSpc>
              <a:spcBef>
                <a:spcPts val="1800"/>
              </a:spcBef>
              <a:buClr>
                <a:schemeClr val="accent1"/>
              </a:buClr>
              <a:buSzPct val="93750"/>
              <a:tabLst>
                <a:tab pos="299085" algn="l"/>
              </a:tabLst>
            </a:pPr>
            <a:endParaRPr lang="en-US" sz="1400" spc="-10" dirty="0">
              <a:solidFill>
                <a:schemeClr val="tx1"/>
              </a:solidFill>
              <a:latin typeface="Arial"/>
              <a:cs typeface="Arial"/>
            </a:endParaRPr>
          </a:p>
          <a:p>
            <a:pPr>
              <a:lnSpc>
                <a:spcPct val="100000"/>
              </a:lnSpc>
              <a:spcBef>
                <a:spcPts val="155"/>
              </a:spcBef>
              <a:buClr>
                <a:srgbClr val="484E58"/>
              </a:buClr>
            </a:pPr>
            <a:endParaRPr sz="1400" dirty="0">
              <a:latin typeface="Arial"/>
              <a:cs typeface="Arial"/>
            </a:endParaRPr>
          </a:p>
        </p:txBody>
      </p:sp>
      <p:sp>
        <p:nvSpPr>
          <p:cNvPr id="4" name="object 5">
            <a:extLst>
              <a:ext uri="{FF2B5EF4-FFF2-40B4-BE49-F238E27FC236}">
                <a16:creationId xmlns:a16="http://schemas.microsoft.com/office/drawing/2014/main" id="{048EB1E3-E5A9-0B99-B0C5-D2FD2C12957A}"/>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9" name="Footer Placeholder 2">
            <a:extLst>
              <a:ext uri="{FF2B5EF4-FFF2-40B4-BE49-F238E27FC236}">
                <a16:creationId xmlns:a16="http://schemas.microsoft.com/office/drawing/2014/main" id="{CABE1F35-AAAE-07C0-4627-9AB6F87DAA02}"/>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4</a:t>
            </a:r>
          </a:p>
        </p:txBody>
      </p:sp>
      <p:pic>
        <p:nvPicPr>
          <p:cNvPr id="7" name="Picture 6">
            <a:extLst>
              <a:ext uri="{FF2B5EF4-FFF2-40B4-BE49-F238E27FC236}">
                <a16:creationId xmlns:a16="http://schemas.microsoft.com/office/drawing/2014/main" id="{272A135A-EC6F-A4F2-8E70-6CB032A4AC84}"/>
              </a:ext>
            </a:extLst>
          </p:cNvPr>
          <p:cNvPicPr>
            <a:picLocks noChangeAspect="1"/>
          </p:cNvPicPr>
          <p:nvPr/>
        </p:nvPicPr>
        <p:blipFill>
          <a:blip r:embed="rId3"/>
          <a:stretch>
            <a:fillRect/>
          </a:stretch>
        </p:blipFill>
        <p:spPr>
          <a:xfrm>
            <a:off x="12114165" y="282219"/>
            <a:ext cx="1866248" cy="513715"/>
          </a:xfrm>
          <a:prstGeom prst="rect">
            <a:avLst/>
          </a:prstGeom>
        </p:spPr>
      </p:pic>
      <p:pic>
        <p:nvPicPr>
          <p:cNvPr id="10" name="Picture 9">
            <a:extLst>
              <a:ext uri="{FF2B5EF4-FFF2-40B4-BE49-F238E27FC236}">
                <a16:creationId xmlns:a16="http://schemas.microsoft.com/office/drawing/2014/main" id="{238BF977-93D1-0F51-89E5-752E68C7642A}"/>
              </a:ext>
            </a:extLst>
          </p:cNvPr>
          <p:cNvPicPr>
            <a:picLocks noChangeAspect="1"/>
          </p:cNvPicPr>
          <p:nvPr/>
        </p:nvPicPr>
        <p:blipFill>
          <a:blip r:embed="rId4"/>
          <a:stretch>
            <a:fillRect/>
          </a:stretch>
        </p:blipFill>
        <p:spPr>
          <a:xfrm>
            <a:off x="11202508" y="1541192"/>
            <a:ext cx="2777905" cy="5584270"/>
          </a:xfrm>
          <a:prstGeom prst="rect">
            <a:avLst/>
          </a:prstGeom>
        </p:spPr>
      </p:pic>
      <p:sp>
        <p:nvSpPr>
          <p:cNvPr id="11" name="Footer Placeholder 2">
            <a:extLst>
              <a:ext uri="{FF2B5EF4-FFF2-40B4-BE49-F238E27FC236}">
                <a16:creationId xmlns:a16="http://schemas.microsoft.com/office/drawing/2014/main" id="{87BDE787-0DF2-C72D-D4B0-A585EFCDFD3F}"/>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80F53-039E-DAD8-ACB2-1A0F263E265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0119939-3633-6A7A-9879-9D3255441277}"/>
              </a:ext>
            </a:extLst>
          </p:cNvPr>
          <p:cNvSpPr txBox="1">
            <a:spLocks noGrp="1"/>
          </p:cNvSpPr>
          <p:nvPr>
            <p:ph type="title" idx="4294967295"/>
          </p:nvPr>
        </p:nvSpPr>
        <p:spPr>
          <a:xfrm>
            <a:off x="813053" y="553810"/>
            <a:ext cx="10451847" cy="505267"/>
          </a:xfrm>
          <a:prstGeom prst="rect">
            <a:avLst/>
          </a:prstGeom>
        </p:spPr>
        <p:txBody>
          <a:bodyPr vert="horz" wrap="square" lIns="0" tIns="12700" rIns="0" bIns="0" rtlCol="0">
            <a:spAutoFit/>
          </a:bodyPr>
          <a:lstStyle/>
          <a:p>
            <a:pPr marL="12700">
              <a:spcBef>
                <a:spcPts val="100"/>
              </a:spcBef>
            </a:pPr>
            <a:r>
              <a:rPr lang="en-CA" sz="3200" b="1" spc="-30" dirty="0">
                <a:solidFill>
                  <a:srgbClr val="204471"/>
                </a:solidFill>
                <a:latin typeface="Arial"/>
                <a:cs typeface="Arial"/>
              </a:rPr>
              <a:t>Q2 2026</a:t>
            </a:r>
            <a:r>
              <a:rPr sz="3200" b="1" spc="-30" dirty="0">
                <a:solidFill>
                  <a:srgbClr val="204471"/>
                </a:solidFill>
                <a:latin typeface="Arial"/>
                <a:cs typeface="Arial"/>
              </a:rPr>
              <a:t> </a:t>
            </a:r>
            <a:r>
              <a:rPr lang="en-CA" sz="3200" b="1" spc="-30" dirty="0">
                <a:solidFill>
                  <a:srgbClr val="204471"/>
                </a:solidFill>
                <a:latin typeface="Arial"/>
                <a:cs typeface="Arial"/>
              </a:rPr>
              <a:t>Financial and Operational Performance</a:t>
            </a:r>
            <a:endParaRPr sz="3200" b="1" spc="-30" dirty="0">
              <a:solidFill>
                <a:srgbClr val="204471"/>
              </a:solidFill>
              <a:latin typeface="Arial"/>
              <a:cs typeface="Arial"/>
            </a:endParaRPr>
          </a:p>
        </p:txBody>
      </p:sp>
      <p:sp>
        <p:nvSpPr>
          <p:cNvPr id="4" name="object 5">
            <a:extLst>
              <a:ext uri="{FF2B5EF4-FFF2-40B4-BE49-F238E27FC236}">
                <a16:creationId xmlns:a16="http://schemas.microsoft.com/office/drawing/2014/main" id="{DA344FCA-B0A2-9807-F2FC-BEB949ACFB0B}"/>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9" name="Footer Placeholder 2">
            <a:extLst>
              <a:ext uri="{FF2B5EF4-FFF2-40B4-BE49-F238E27FC236}">
                <a16:creationId xmlns:a16="http://schemas.microsoft.com/office/drawing/2014/main" id="{69D154C4-5220-C46E-9834-077D789EFD31}"/>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5</a:t>
            </a:r>
          </a:p>
        </p:txBody>
      </p:sp>
      <p:pic>
        <p:nvPicPr>
          <p:cNvPr id="7" name="Picture 6">
            <a:extLst>
              <a:ext uri="{FF2B5EF4-FFF2-40B4-BE49-F238E27FC236}">
                <a16:creationId xmlns:a16="http://schemas.microsoft.com/office/drawing/2014/main" id="{CC70EF2B-69A3-0C6F-A031-CE7602CC0628}"/>
              </a:ext>
            </a:extLst>
          </p:cNvPr>
          <p:cNvPicPr>
            <a:picLocks noChangeAspect="1"/>
          </p:cNvPicPr>
          <p:nvPr/>
        </p:nvPicPr>
        <p:blipFill>
          <a:blip r:embed="rId3"/>
          <a:stretch>
            <a:fillRect/>
          </a:stretch>
        </p:blipFill>
        <p:spPr>
          <a:xfrm>
            <a:off x="12114165" y="282219"/>
            <a:ext cx="1866248" cy="513715"/>
          </a:xfrm>
          <a:prstGeom prst="rect">
            <a:avLst/>
          </a:prstGeom>
        </p:spPr>
      </p:pic>
      <p:pic>
        <p:nvPicPr>
          <p:cNvPr id="10" name="Picture 9">
            <a:extLst>
              <a:ext uri="{FF2B5EF4-FFF2-40B4-BE49-F238E27FC236}">
                <a16:creationId xmlns:a16="http://schemas.microsoft.com/office/drawing/2014/main" id="{F9E56514-16BD-422A-4993-04BE6F108CD1}"/>
              </a:ext>
            </a:extLst>
          </p:cNvPr>
          <p:cNvPicPr>
            <a:picLocks noChangeAspect="1"/>
          </p:cNvPicPr>
          <p:nvPr/>
        </p:nvPicPr>
        <p:blipFill>
          <a:blip r:embed="rId4"/>
          <a:stretch>
            <a:fillRect/>
          </a:stretch>
        </p:blipFill>
        <p:spPr>
          <a:xfrm>
            <a:off x="11756571" y="1541192"/>
            <a:ext cx="2612572" cy="5584270"/>
          </a:xfrm>
          <a:prstGeom prst="rect">
            <a:avLst/>
          </a:prstGeom>
        </p:spPr>
      </p:pic>
      <p:sp>
        <p:nvSpPr>
          <p:cNvPr id="11" name="Footer Placeholder 2">
            <a:extLst>
              <a:ext uri="{FF2B5EF4-FFF2-40B4-BE49-F238E27FC236}">
                <a16:creationId xmlns:a16="http://schemas.microsoft.com/office/drawing/2014/main" id="{701C96A4-1A73-E834-87EE-E6743FA934CC}"/>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sp>
        <p:nvSpPr>
          <p:cNvPr id="14" name="TextBox 13">
            <a:extLst>
              <a:ext uri="{FF2B5EF4-FFF2-40B4-BE49-F238E27FC236}">
                <a16:creationId xmlns:a16="http://schemas.microsoft.com/office/drawing/2014/main" id="{8216FD77-755D-6A95-C56C-8BC28BB1CFB6}"/>
              </a:ext>
            </a:extLst>
          </p:cNvPr>
          <p:cNvSpPr txBox="1"/>
          <p:nvPr/>
        </p:nvSpPr>
        <p:spPr>
          <a:xfrm>
            <a:off x="813052" y="1367280"/>
            <a:ext cx="10198937" cy="7254294"/>
          </a:xfrm>
          <a:prstGeom prst="rect">
            <a:avLst/>
          </a:prstGeom>
          <a:noFill/>
        </p:spPr>
        <p:txBody>
          <a:bodyPr wrap="square">
            <a:spAutoFit/>
          </a:bodyPr>
          <a:lstStyle/>
          <a:p>
            <a:pPr marL="299085" marR="629285" indent="-287020" algn="just">
              <a:lnSpc>
                <a:spcPct val="110000"/>
              </a:lnSpc>
              <a:spcBef>
                <a:spcPts val="1800"/>
              </a:spcBef>
              <a:spcAft>
                <a:spcPts val="800"/>
              </a:spcAft>
              <a:buClr>
                <a:schemeClr val="accent1"/>
              </a:buClr>
              <a:buSzPct val="93750"/>
              <a:buFont typeface="Wingdings" panose="05000000000000000000" pitchFamily="2" charset="2"/>
              <a:buChar char="§"/>
              <a:tabLst>
                <a:tab pos="299085" algn="l"/>
              </a:tabLst>
            </a:pPr>
            <a:r>
              <a:rPr lang="en-CA" sz="1600" spc="-10" dirty="0">
                <a:solidFill>
                  <a:schemeClr val="tx1"/>
                </a:solidFill>
                <a:latin typeface="Arial"/>
                <a:cs typeface="Arial"/>
              </a:rPr>
              <a:t>Funded lease contract growth accelerated in Q2 2026, with an increase of 205% in the value of contracts financed over Q1 2026</a:t>
            </a:r>
          </a:p>
          <a:p>
            <a:pPr marL="299085" marR="629285" indent="-287020" algn="just">
              <a:lnSpc>
                <a:spcPct val="110000"/>
              </a:lnSpc>
              <a:spcBef>
                <a:spcPts val="1800"/>
              </a:spcBef>
              <a:spcAft>
                <a:spcPts val="800"/>
              </a:spcAft>
              <a:buClr>
                <a:schemeClr val="accent1"/>
              </a:buClr>
              <a:buSzPct val="93750"/>
              <a:buFont typeface="Wingdings" panose="05000000000000000000" pitchFamily="2" charset="2"/>
              <a:buChar char="§"/>
              <a:tabLst>
                <a:tab pos="299085" algn="l"/>
              </a:tabLst>
            </a:pPr>
            <a:r>
              <a:rPr lang="en-US" sz="1600" spc="-10" dirty="0">
                <a:solidFill>
                  <a:schemeClr val="tx1"/>
                </a:solidFill>
                <a:latin typeface="Arial"/>
                <a:cs typeface="Arial"/>
              </a:rPr>
              <a:t>During the second quarter of 2026 AmeriTrust received 1,285 applications representing approximately $67 million in potential funding opportunities, approved or conditionally approved 126 consumer applications, and funded 55 lease contracts.  The weighted average credit score of funded customers in the second quarter was 737, the weighted average contract rate was 9.02%, and the weighted average net capitalized cost (amount financed) of the lease contracts was CAD $115,593.  </a:t>
            </a:r>
            <a:endParaRPr lang="en-CA" sz="1600" spc="-10" dirty="0">
              <a:solidFill>
                <a:schemeClr val="tx1"/>
              </a:solidFill>
              <a:latin typeface="Arial"/>
              <a:cs typeface="Arial"/>
            </a:endParaRPr>
          </a:p>
          <a:p>
            <a:pPr marL="299085" marR="629285" indent="-287020" algn="just">
              <a:lnSpc>
                <a:spcPct val="110000"/>
              </a:lnSpc>
              <a:spcBef>
                <a:spcPts val="1800"/>
              </a:spcBef>
              <a:spcAft>
                <a:spcPts val="800"/>
              </a:spcAft>
              <a:buClr>
                <a:schemeClr val="accent1"/>
              </a:buClr>
              <a:buSzPct val="93750"/>
              <a:buFont typeface="Wingdings" panose="05000000000000000000" pitchFamily="2" charset="2"/>
              <a:buChar char="§"/>
              <a:tabLst>
                <a:tab pos="299085" algn="l"/>
              </a:tabLst>
            </a:pPr>
            <a:r>
              <a:rPr lang="en-US" sz="1600" spc="-10" dirty="0">
                <a:solidFill>
                  <a:schemeClr val="tx1"/>
                </a:solidFill>
                <a:latin typeface="Arial"/>
                <a:cs typeface="Arial"/>
              </a:rPr>
              <a:t>Total funded contracts increased sequentially each month during the quarter, with lease origination income increasing from $101,985 in Q1 2026 to $330,515 in Q2 2026. The total contracted cash flows associated with the funded contracts increased from $1,783,472 in Q1 2026 to $5,522,646 in Q2 2026, over the terms of the respective leases. </a:t>
            </a:r>
            <a:endParaRPr lang="en-CA" sz="1600" spc="-10" dirty="0">
              <a:solidFill>
                <a:schemeClr val="tx1"/>
              </a:solidFill>
              <a:latin typeface="Arial"/>
              <a:cs typeface="Arial"/>
            </a:endParaRPr>
          </a:p>
          <a:p>
            <a:pPr marL="299085" marR="629285" indent="-287020" algn="just">
              <a:lnSpc>
                <a:spcPct val="110000"/>
              </a:lnSpc>
              <a:spcBef>
                <a:spcPts val="1800"/>
              </a:spcBef>
              <a:spcAft>
                <a:spcPts val="800"/>
              </a:spcAft>
              <a:buClr>
                <a:schemeClr val="accent1"/>
              </a:buClr>
              <a:buSzPct val="93750"/>
              <a:buFont typeface="Wingdings" panose="05000000000000000000" pitchFamily="2" charset="2"/>
              <a:buChar char="§"/>
              <a:tabLst>
                <a:tab pos="299085" algn="l"/>
              </a:tabLst>
            </a:pPr>
            <a:r>
              <a:rPr lang="en-CA" sz="1600" spc="-10" dirty="0">
                <a:solidFill>
                  <a:schemeClr val="tx1"/>
                </a:solidFill>
                <a:latin typeface="Arial"/>
                <a:cs typeface="Arial"/>
              </a:rPr>
              <a:t>The total contracted cash flows associated with all funded contracts in Q1 and Q2 2026 is approximately $7,306,118, over the terms of the respective leases.</a:t>
            </a:r>
          </a:p>
          <a:p>
            <a:pPr marL="299085" marR="629285" indent="-287020" algn="just">
              <a:lnSpc>
                <a:spcPct val="110000"/>
              </a:lnSpc>
              <a:spcBef>
                <a:spcPts val="1800"/>
              </a:spcBef>
              <a:spcAft>
                <a:spcPts val="800"/>
              </a:spcAft>
              <a:buClr>
                <a:schemeClr val="accent1"/>
              </a:buClr>
              <a:buSzPct val="93750"/>
              <a:buFont typeface="Wingdings" panose="05000000000000000000" pitchFamily="2" charset="2"/>
              <a:buChar char="§"/>
              <a:tabLst>
                <a:tab pos="299085" algn="l"/>
              </a:tabLst>
            </a:pPr>
            <a:r>
              <a:rPr lang="en-US" sz="1600" spc="-10" dirty="0">
                <a:solidFill>
                  <a:schemeClr val="tx1"/>
                </a:solidFill>
                <a:latin typeface="Arial"/>
                <a:cs typeface="Arial"/>
              </a:rPr>
              <a:t>Year-to-date performance continues to validate the Company’s strategy. AmeriTrust originated as much business in June and July as it did during all the prior months combined. July originations increased 38% over June, reflecting strong dealer demand and continued market momentum. The Company remains disciplined in managing originations to align with its high-prime portfolio objectives while positioning the Company for sustainable, profitable growth.</a:t>
            </a:r>
            <a:endParaRPr lang="en-CA" sz="1600" spc="-10" dirty="0">
              <a:solidFill>
                <a:schemeClr val="tx1"/>
              </a:solidFill>
              <a:latin typeface="Arial"/>
              <a:cs typeface="Arial"/>
            </a:endParaRPr>
          </a:p>
          <a:p>
            <a:pPr marL="171450" indent="-171450" algn="just">
              <a:lnSpc>
                <a:spcPct val="107000"/>
              </a:lnSpc>
              <a:spcAft>
                <a:spcPts val="800"/>
              </a:spcAft>
              <a:buFont typeface="Arial" panose="020B0604020202020204" pitchFamily="34" charset="0"/>
              <a:buChar char="•"/>
            </a:pPr>
            <a:endParaRPr lang="en-CA" sz="1400" dirty="0">
              <a:latin typeface="+mn-lt"/>
            </a:endParaRPr>
          </a:p>
          <a:p>
            <a:pPr marL="171450" indent="-171450" algn="just">
              <a:lnSpc>
                <a:spcPct val="107000"/>
              </a:lnSpc>
              <a:spcAft>
                <a:spcPts val="800"/>
              </a:spcAft>
              <a:buFont typeface="Arial" panose="020B0604020202020204" pitchFamily="34" charset="0"/>
              <a:buChar char="•"/>
            </a:pPr>
            <a:endParaRPr lang="en-CA" sz="1400" dirty="0">
              <a:latin typeface="+mn-lt"/>
            </a:endParaRPr>
          </a:p>
          <a:p>
            <a:pPr marL="171450" indent="-171450">
              <a:lnSpc>
                <a:spcPct val="107000"/>
              </a:lnSpc>
              <a:spcAft>
                <a:spcPts val="800"/>
              </a:spcAft>
              <a:buFont typeface="Arial" panose="020B0604020202020204" pitchFamily="34" charset="0"/>
              <a:buChar char="•"/>
            </a:pPr>
            <a:endParaRPr lang="en-CA"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7750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50D95-9777-23AF-4F1F-E4D869F61C0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F3391ED-F8C2-6E0D-D3E5-460DEA00246D}"/>
              </a:ext>
            </a:extLst>
          </p:cNvPr>
          <p:cNvSpPr txBox="1">
            <a:spLocks noGrp="1"/>
          </p:cNvSpPr>
          <p:nvPr>
            <p:ph type="title" idx="4294967295"/>
          </p:nvPr>
        </p:nvSpPr>
        <p:spPr>
          <a:xfrm>
            <a:off x="813053" y="553810"/>
            <a:ext cx="10451847" cy="505267"/>
          </a:xfrm>
          <a:prstGeom prst="rect">
            <a:avLst/>
          </a:prstGeom>
        </p:spPr>
        <p:txBody>
          <a:bodyPr vert="horz" wrap="square" lIns="0" tIns="12700" rIns="0" bIns="0" rtlCol="0">
            <a:spAutoFit/>
          </a:bodyPr>
          <a:lstStyle/>
          <a:p>
            <a:pPr marL="12700">
              <a:spcBef>
                <a:spcPts val="100"/>
              </a:spcBef>
            </a:pPr>
            <a:r>
              <a:rPr lang="en-CA" sz="3200" b="1" spc="-30" dirty="0">
                <a:solidFill>
                  <a:srgbClr val="204471"/>
                </a:solidFill>
                <a:latin typeface="Arial"/>
                <a:cs typeface="Arial"/>
              </a:rPr>
              <a:t>Q2 2026</a:t>
            </a:r>
            <a:r>
              <a:rPr sz="3200" b="1" spc="-30" dirty="0">
                <a:solidFill>
                  <a:srgbClr val="204471"/>
                </a:solidFill>
                <a:latin typeface="Arial"/>
                <a:cs typeface="Arial"/>
              </a:rPr>
              <a:t> </a:t>
            </a:r>
            <a:r>
              <a:rPr lang="en-CA" sz="3200" b="1" spc="-30" dirty="0">
                <a:solidFill>
                  <a:srgbClr val="204471"/>
                </a:solidFill>
                <a:latin typeface="Arial"/>
                <a:cs typeface="Arial"/>
              </a:rPr>
              <a:t>Financial and Operational Performance </a:t>
            </a:r>
            <a:r>
              <a:rPr lang="en-CA" sz="1600" b="1" spc="-30" dirty="0">
                <a:solidFill>
                  <a:srgbClr val="204471"/>
                </a:solidFill>
                <a:latin typeface="Arial"/>
                <a:cs typeface="Arial"/>
              </a:rPr>
              <a:t>- continued</a:t>
            </a:r>
            <a:endParaRPr sz="1600" b="1" spc="-30" dirty="0">
              <a:solidFill>
                <a:srgbClr val="204471"/>
              </a:solidFill>
              <a:latin typeface="Arial"/>
              <a:cs typeface="Arial"/>
            </a:endParaRPr>
          </a:p>
        </p:txBody>
      </p:sp>
      <p:sp>
        <p:nvSpPr>
          <p:cNvPr id="4" name="object 5">
            <a:extLst>
              <a:ext uri="{FF2B5EF4-FFF2-40B4-BE49-F238E27FC236}">
                <a16:creationId xmlns:a16="http://schemas.microsoft.com/office/drawing/2014/main" id="{B3CCDD95-C814-355B-49E9-94FE1C586B09}"/>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9" name="Footer Placeholder 2">
            <a:extLst>
              <a:ext uri="{FF2B5EF4-FFF2-40B4-BE49-F238E27FC236}">
                <a16:creationId xmlns:a16="http://schemas.microsoft.com/office/drawing/2014/main" id="{98483D8D-2BDE-64BF-3251-CBAF0EFFEFEC}"/>
              </a:ext>
            </a:extLst>
          </p:cNvPr>
          <p:cNvSpPr txBox="1">
            <a:spLocks/>
          </p:cNvSpPr>
          <p:nvPr/>
        </p:nvSpPr>
        <p:spPr>
          <a:xfrm>
            <a:off x="13461399" y="7780952"/>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6</a:t>
            </a:r>
          </a:p>
        </p:txBody>
      </p:sp>
      <p:pic>
        <p:nvPicPr>
          <p:cNvPr id="7" name="Picture 6">
            <a:extLst>
              <a:ext uri="{FF2B5EF4-FFF2-40B4-BE49-F238E27FC236}">
                <a16:creationId xmlns:a16="http://schemas.microsoft.com/office/drawing/2014/main" id="{17F433ED-EB85-8A0F-B17D-0FC105090D7C}"/>
              </a:ext>
            </a:extLst>
          </p:cNvPr>
          <p:cNvPicPr>
            <a:picLocks noChangeAspect="1"/>
          </p:cNvPicPr>
          <p:nvPr/>
        </p:nvPicPr>
        <p:blipFill>
          <a:blip r:embed="rId3"/>
          <a:stretch>
            <a:fillRect/>
          </a:stretch>
        </p:blipFill>
        <p:spPr>
          <a:xfrm>
            <a:off x="12114165" y="282219"/>
            <a:ext cx="1866248" cy="513715"/>
          </a:xfrm>
          <a:prstGeom prst="rect">
            <a:avLst/>
          </a:prstGeom>
        </p:spPr>
      </p:pic>
      <p:pic>
        <p:nvPicPr>
          <p:cNvPr id="10" name="Picture 9">
            <a:extLst>
              <a:ext uri="{FF2B5EF4-FFF2-40B4-BE49-F238E27FC236}">
                <a16:creationId xmlns:a16="http://schemas.microsoft.com/office/drawing/2014/main" id="{EB99C5AA-96C7-4372-FD50-4F72B31BBE2C}"/>
              </a:ext>
            </a:extLst>
          </p:cNvPr>
          <p:cNvPicPr>
            <a:picLocks noChangeAspect="1"/>
          </p:cNvPicPr>
          <p:nvPr/>
        </p:nvPicPr>
        <p:blipFill>
          <a:blip r:embed="rId4"/>
          <a:stretch>
            <a:fillRect/>
          </a:stretch>
        </p:blipFill>
        <p:spPr>
          <a:xfrm>
            <a:off x="11756571" y="1541192"/>
            <a:ext cx="2612572" cy="5584270"/>
          </a:xfrm>
          <a:prstGeom prst="rect">
            <a:avLst/>
          </a:prstGeom>
        </p:spPr>
      </p:pic>
      <p:sp>
        <p:nvSpPr>
          <p:cNvPr id="11" name="Footer Placeholder 2">
            <a:extLst>
              <a:ext uri="{FF2B5EF4-FFF2-40B4-BE49-F238E27FC236}">
                <a16:creationId xmlns:a16="http://schemas.microsoft.com/office/drawing/2014/main" id="{F2C0EAB1-4DCF-9D7C-4CAC-2405658ACB45}"/>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dirty="0">
                <a:solidFill>
                  <a:schemeClr val="bg1">
                    <a:lumMod val="75000"/>
                  </a:schemeClr>
                </a:solidFill>
              </a:rPr>
              <a:t>Confidential</a:t>
            </a:r>
          </a:p>
        </p:txBody>
      </p:sp>
      <p:sp>
        <p:nvSpPr>
          <p:cNvPr id="14" name="TextBox 13">
            <a:extLst>
              <a:ext uri="{FF2B5EF4-FFF2-40B4-BE49-F238E27FC236}">
                <a16:creationId xmlns:a16="http://schemas.microsoft.com/office/drawing/2014/main" id="{6506F434-09B5-8C35-4281-A989CD380DFB}"/>
              </a:ext>
            </a:extLst>
          </p:cNvPr>
          <p:cNvSpPr txBox="1"/>
          <p:nvPr/>
        </p:nvSpPr>
        <p:spPr>
          <a:xfrm>
            <a:off x="813052" y="1367280"/>
            <a:ext cx="10042182" cy="6452023"/>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AmeriTrust’s current priorities and accomplishments include:</a:t>
            </a:r>
            <a:endParaRPr lang="en-CA" b="1" dirty="0">
              <a:latin typeface="Arial" panose="020B0604020202020204" pitchFamily="34" charset="0"/>
              <a:cs typeface="Arial" panose="020B0604020202020204" pitchFamily="34" charset="0"/>
            </a:endParaRPr>
          </a:p>
          <a:p>
            <a:pPr lvl="0" algn="just"/>
            <a:endParaRPr lang="en-CA" sz="1800" b="1" dirty="0">
              <a:latin typeface="Arial" panose="020B0604020202020204" pitchFamily="34" charset="0"/>
              <a:cs typeface="Arial" panose="020B0604020202020204" pitchFamily="34" charset="0"/>
            </a:endParaRPr>
          </a:p>
          <a:p>
            <a:pPr lvl="0" algn="just"/>
            <a:r>
              <a:rPr lang="en-CA" sz="1600" b="1" dirty="0">
                <a:latin typeface="Arial" panose="020B0604020202020204" pitchFamily="34" charset="0"/>
                <a:cs typeface="Arial" panose="020B0604020202020204" pitchFamily="34" charset="0"/>
              </a:rPr>
              <a:t>Expanded Funding Capacity:</a:t>
            </a:r>
            <a:r>
              <a:rPr lang="en-CA" sz="1600" dirty="0">
                <a:latin typeface="Arial" panose="020B0604020202020204" pitchFamily="34" charset="0"/>
                <a:cs typeface="Arial" panose="020B0604020202020204" pitchFamily="34" charset="0"/>
              </a:rPr>
              <a:t> The Executive Team is actively engaged in discussions with multiple national financial institutions to expand the Company’s funding capacity while retaining servicing rights, positioning AmeriTrust to support our anticipated growth in lease originations.</a:t>
            </a:r>
          </a:p>
          <a:p>
            <a:pPr lvl="0" algn="just"/>
            <a:endParaRPr lang="en-CA" sz="1600" b="1" dirty="0">
              <a:latin typeface="Arial" panose="020B0604020202020204" pitchFamily="34" charset="0"/>
              <a:cs typeface="Arial" panose="020B0604020202020204" pitchFamily="34" charset="0"/>
            </a:endParaRPr>
          </a:p>
          <a:p>
            <a:pPr lvl="0" algn="just"/>
            <a:r>
              <a:rPr lang="en-CA" sz="1600" b="1" dirty="0">
                <a:latin typeface="Arial" panose="020B0604020202020204" pitchFamily="34" charset="0"/>
                <a:cs typeface="Arial" panose="020B0604020202020204" pitchFamily="34" charset="0"/>
              </a:rPr>
              <a:t>Sales Team Expansion:</a:t>
            </a:r>
            <a:r>
              <a:rPr lang="en-CA" sz="1600" dirty="0">
                <a:latin typeface="Arial" panose="020B0604020202020204" pitchFamily="34" charset="0"/>
                <a:cs typeface="Arial" panose="020B0604020202020204" pitchFamily="34" charset="0"/>
              </a:rPr>
              <a:t> AmeriTrust is significantly expanding our sales organization through the full rollout to Military AutoSource and the remaining 18 AutoSavvy locations. We now have 12 dealer representatives covering key markets, including Dallas, Fort Worth, Houston, Oklahoma, Jacksonville, Miami, Las Vegas, Phoenix, San Diego, Michigan, New Jersey, New York, Alabama, and additional Arizona markets.</a:t>
            </a:r>
          </a:p>
          <a:p>
            <a:pPr lvl="0" algn="just"/>
            <a:endParaRPr lang="en-CA" sz="1600" b="1" dirty="0">
              <a:latin typeface="Arial" panose="020B0604020202020204" pitchFamily="34" charset="0"/>
              <a:cs typeface="Arial" panose="020B0604020202020204" pitchFamily="34" charset="0"/>
            </a:endParaRPr>
          </a:p>
          <a:p>
            <a:pPr lvl="0" algn="just"/>
            <a:r>
              <a:rPr lang="en-CA" sz="1600" b="1" dirty="0">
                <a:latin typeface="Arial" panose="020B0604020202020204" pitchFamily="34" charset="0"/>
                <a:cs typeface="Arial" panose="020B0604020202020204" pitchFamily="34" charset="0"/>
              </a:rPr>
              <a:t>Remarketing Operations:</a:t>
            </a:r>
            <a:r>
              <a:rPr lang="en-CA" sz="1600" dirty="0">
                <a:latin typeface="Arial" panose="020B0604020202020204" pitchFamily="34" charset="0"/>
                <a:cs typeface="Arial" panose="020B0604020202020204" pitchFamily="34" charset="0"/>
              </a:rPr>
              <a:t> AmeriTrust Auto is negotiating brick-and-mortar locations to support the remarketing of off-lease vehicles, creating additional opportunities to enhance portfolio performance and reduce net cumulative loss.</a:t>
            </a:r>
          </a:p>
          <a:p>
            <a:pPr lvl="0" algn="just"/>
            <a:endParaRPr lang="en-CA" sz="1600" b="1" dirty="0">
              <a:latin typeface="Arial" panose="020B0604020202020204" pitchFamily="34" charset="0"/>
              <a:cs typeface="Arial" panose="020B0604020202020204" pitchFamily="34" charset="0"/>
            </a:endParaRPr>
          </a:p>
          <a:p>
            <a:pPr lvl="0" algn="just"/>
            <a:r>
              <a:rPr lang="en-CA" sz="1600" b="1" dirty="0">
                <a:latin typeface="Arial" panose="020B0604020202020204" pitchFamily="34" charset="0"/>
                <a:cs typeface="Arial" panose="020B0604020202020204" pitchFamily="34" charset="0"/>
              </a:rPr>
              <a:t>Technology &amp; Innovation:</a:t>
            </a:r>
            <a:r>
              <a:rPr lang="en-CA" sz="1600" dirty="0">
                <a:latin typeface="Arial" panose="020B0604020202020204" pitchFamily="34" charset="0"/>
                <a:cs typeface="Arial" panose="020B0604020202020204" pitchFamily="34" charset="0"/>
              </a:rPr>
              <a:t> AmeriTrust’s technology teams are developing and integrating proprietary AI and machine learning solutions that will improve operational efficiency, increase accuracy, enhance decision-making, and support our continued nationwide expansion.</a:t>
            </a:r>
          </a:p>
          <a:p>
            <a:pPr lvl="0" algn="just"/>
            <a:endParaRPr lang="en-CA" sz="1600" b="1" dirty="0">
              <a:latin typeface="Arial" panose="020B0604020202020204" pitchFamily="34" charset="0"/>
              <a:cs typeface="Arial" panose="020B0604020202020204" pitchFamily="34" charset="0"/>
            </a:endParaRPr>
          </a:p>
          <a:p>
            <a:pPr lvl="0" algn="just"/>
            <a:r>
              <a:rPr lang="en-CA" sz="1600" b="1" dirty="0">
                <a:latin typeface="Arial" panose="020B0604020202020204" pitchFamily="34" charset="0"/>
                <a:cs typeface="Arial" panose="020B0604020202020204" pitchFamily="34" charset="0"/>
              </a:rPr>
              <a:t>Servicing Platform:</a:t>
            </a:r>
            <a:r>
              <a:rPr lang="en-CA" sz="1600" dirty="0">
                <a:latin typeface="Arial" panose="020B0604020202020204" pitchFamily="34" charset="0"/>
                <a:cs typeface="Arial" panose="020B0604020202020204" pitchFamily="34" charset="0"/>
              </a:rPr>
              <a:t> AmeriTrust Serves has successfully onboarded all lease customers to our customized servicing platform and has achieved full in-house servicing capabilities, providing greater operational control and an enhanced customer experience.</a:t>
            </a:r>
          </a:p>
          <a:p>
            <a:pPr marL="171450" indent="-171450" algn="just">
              <a:lnSpc>
                <a:spcPct val="107000"/>
              </a:lnSpc>
              <a:spcAft>
                <a:spcPts val="800"/>
              </a:spcAft>
              <a:buFont typeface="Arial" panose="020B0604020202020204" pitchFamily="34" charset="0"/>
              <a:buChar char="•"/>
            </a:pPr>
            <a:endParaRPr lang="en-CA" sz="1400" dirty="0">
              <a:latin typeface="+mn-lt"/>
            </a:endParaRPr>
          </a:p>
          <a:p>
            <a:pPr marL="171450" indent="-171450" algn="just">
              <a:lnSpc>
                <a:spcPct val="107000"/>
              </a:lnSpc>
              <a:spcAft>
                <a:spcPts val="800"/>
              </a:spcAft>
              <a:buFont typeface="Arial" panose="020B0604020202020204" pitchFamily="34" charset="0"/>
              <a:buChar char="•"/>
            </a:pPr>
            <a:endParaRPr lang="en-CA" sz="1400" dirty="0">
              <a:latin typeface="+mn-lt"/>
            </a:endParaRPr>
          </a:p>
          <a:p>
            <a:pPr marL="171450" indent="-171450">
              <a:lnSpc>
                <a:spcPct val="107000"/>
              </a:lnSpc>
              <a:spcAft>
                <a:spcPts val="800"/>
              </a:spcAft>
              <a:buFont typeface="Arial" panose="020B0604020202020204" pitchFamily="34" charset="0"/>
              <a:buChar char="•"/>
            </a:pPr>
            <a:endParaRPr lang="en-CA"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481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798432" y="590423"/>
            <a:ext cx="8870315" cy="513715"/>
          </a:xfrm>
          <a:prstGeom prst="rect">
            <a:avLst/>
          </a:prstGeom>
        </p:spPr>
        <p:txBody>
          <a:bodyPr vert="horz" wrap="square" lIns="0" tIns="12700" rIns="0" bIns="0" rtlCol="0">
            <a:spAutoFit/>
          </a:bodyPr>
          <a:lstStyle/>
          <a:p>
            <a:pPr marL="12700">
              <a:spcBef>
                <a:spcPts val="100"/>
              </a:spcBef>
            </a:pPr>
            <a:r>
              <a:rPr sz="3200" b="1" spc="-30" dirty="0">
                <a:solidFill>
                  <a:srgbClr val="204471"/>
                </a:solidFill>
                <a:latin typeface="Arial"/>
                <a:cs typeface="Arial"/>
              </a:rPr>
              <a:t>Veteran Management Team</a:t>
            </a:r>
          </a:p>
        </p:txBody>
      </p:sp>
      <p:sp>
        <p:nvSpPr>
          <p:cNvPr id="7" name="object 5">
            <a:extLst>
              <a:ext uri="{FF2B5EF4-FFF2-40B4-BE49-F238E27FC236}">
                <a16:creationId xmlns:a16="http://schemas.microsoft.com/office/drawing/2014/main" id="{112879C7-05B1-29BD-AB3B-5A5BDE61C6DE}"/>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9" name="Footer Placeholder 2">
            <a:extLst>
              <a:ext uri="{FF2B5EF4-FFF2-40B4-BE49-F238E27FC236}">
                <a16:creationId xmlns:a16="http://schemas.microsoft.com/office/drawing/2014/main" id="{A3B17EAF-4380-6342-AC04-7834E58E208E}"/>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7</a:t>
            </a:r>
          </a:p>
        </p:txBody>
      </p:sp>
      <p:pic>
        <p:nvPicPr>
          <p:cNvPr id="14" name="Picture 13">
            <a:extLst>
              <a:ext uri="{FF2B5EF4-FFF2-40B4-BE49-F238E27FC236}">
                <a16:creationId xmlns:a16="http://schemas.microsoft.com/office/drawing/2014/main" id="{F852CD2F-B4CB-2DEB-1B41-1B7DB7AB07E8}"/>
              </a:ext>
            </a:extLst>
          </p:cNvPr>
          <p:cNvPicPr>
            <a:picLocks noChangeAspect="1"/>
          </p:cNvPicPr>
          <p:nvPr/>
        </p:nvPicPr>
        <p:blipFill>
          <a:blip r:embed="rId3"/>
          <a:stretch>
            <a:fillRect/>
          </a:stretch>
        </p:blipFill>
        <p:spPr>
          <a:xfrm>
            <a:off x="12114165" y="282219"/>
            <a:ext cx="1866248" cy="513715"/>
          </a:xfrm>
          <a:prstGeom prst="rect">
            <a:avLst/>
          </a:prstGeom>
        </p:spPr>
      </p:pic>
      <p:sp>
        <p:nvSpPr>
          <p:cNvPr id="15" name="TextBox 14">
            <a:extLst>
              <a:ext uri="{FF2B5EF4-FFF2-40B4-BE49-F238E27FC236}">
                <a16:creationId xmlns:a16="http://schemas.microsoft.com/office/drawing/2014/main" id="{4BC9EE41-14A6-F734-4728-29D08F054CF3}"/>
              </a:ext>
            </a:extLst>
          </p:cNvPr>
          <p:cNvSpPr txBox="1"/>
          <p:nvPr/>
        </p:nvSpPr>
        <p:spPr>
          <a:xfrm>
            <a:off x="746975" y="1175867"/>
            <a:ext cx="11510780" cy="338554"/>
          </a:xfrm>
          <a:prstGeom prst="rect">
            <a:avLst/>
          </a:prstGeom>
          <a:noFill/>
        </p:spPr>
        <p:txBody>
          <a:bodyPr wrap="none" rtlCol="0">
            <a:spAutoFit/>
          </a:bodyPr>
          <a:lstStyle/>
          <a:p>
            <a:pPr algn="l"/>
            <a:r>
              <a:rPr lang="en-US" sz="1600" spc="-12" dirty="0">
                <a:solidFill>
                  <a:schemeClr val="tx1"/>
                </a:solidFill>
                <a:latin typeface="Arial"/>
                <a:cs typeface="Arial"/>
              </a:rPr>
              <a:t>AmeriTrust’s </a:t>
            </a:r>
            <a:r>
              <a:rPr lang="en-US" sz="1600" dirty="0">
                <a:solidFill>
                  <a:schemeClr val="tx1"/>
                </a:solidFill>
                <a:latin typeface="Arial"/>
                <a:cs typeface="Arial"/>
              </a:rPr>
              <a:t>management team brings decades of </a:t>
            </a:r>
            <a:r>
              <a:rPr lang="en-US" sz="1600" spc="-6" dirty="0">
                <a:solidFill>
                  <a:schemeClr val="tx1"/>
                </a:solidFill>
                <a:latin typeface="Arial"/>
                <a:cs typeface="Arial"/>
              </a:rPr>
              <a:t>experience </a:t>
            </a:r>
            <a:r>
              <a:rPr lang="en-US" sz="1600" dirty="0">
                <a:solidFill>
                  <a:schemeClr val="tx1"/>
                </a:solidFill>
                <a:latin typeface="Arial"/>
                <a:cs typeface="Arial"/>
              </a:rPr>
              <a:t>in </a:t>
            </a:r>
            <a:r>
              <a:rPr lang="en-US" sz="1600" spc="-6" dirty="0">
                <a:solidFill>
                  <a:schemeClr val="tx1"/>
                </a:solidFill>
                <a:latin typeface="Arial"/>
                <a:cs typeface="Arial"/>
              </a:rPr>
              <a:t>building </a:t>
            </a:r>
            <a:r>
              <a:rPr lang="en-US" sz="1600" dirty="0">
                <a:solidFill>
                  <a:schemeClr val="tx1"/>
                </a:solidFill>
                <a:latin typeface="Arial"/>
                <a:cs typeface="Arial"/>
              </a:rPr>
              <a:t>and </a:t>
            </a:r>
            <a:r>
              <a:rPr lang="en-US" sz="1600" spc="-6" dirty="0">
                <a:solidFill>
                  <a:schemeClr val="tx1"/>
                </a:solidFill>
                <a:latin typeface="Arial"/>
                <a:cs typeface="Arial"/>
              </a:rPr>
              <a:t>leading </a:t>
            </a:r>
            <a:r>
              <a:rPr lang="en-US" sz="1600" dirty="0">
                <a:solidFill>
                  <a:schemeClr val="tx1"/>
                </a:solidFill>
                <a:latin typeface="Arial"/>
                <a:cs typeface="Arial"/>
              </a:rPr>
              <a:t>successful </a:t>
            </a:r>
            <a:r>
              <a:rPr lang="en-US" sz="1600" spc="-6" dirty="0">
                <a:solidFill>
                  <a:schemeClr val="tx1"/>
                </a:solidFill>
                <a:latin typeface="Arial"/>
                <a:cs typeface="Arial"/>
              </a:rPr>
              <a:t>specialty </a:t>
            </a:r>
            <a:r>
              <a:rPr lang="en-US" sz="1600" dirty="0">
                <a:solidFill>
                  <a:schemeClr val="tx1"/>
                </a:solidFill>
                <a:latin typeface="Arial"/>
                <a:cs typeface="Arial"/>
              </a:rPr>
              <a:t>finance</a:t>
            </a:r>
            <a:r>
              <a:rPr lang="en-US" sz="1600" spc="-84" dirty="0">
                <a:solidFill>
                  <a:schemeClr val="tx1"/>
                </a:solidFill>
                <a:latin typeface="Arial"/>
                <a:cs typeface="Arial"/>
              </a:rPr>
              <a:t> </a:t>
            </a:r>
            <a:r>
              <a:rPr lang="en-US" sz="1600" dirty="0">
                <a:solidFill>
                  <a:schemeClr val="tx1"/>
                </a:solidFill>
                <a:latin typeface="Arial"/>
                <a:cs typeface="Arial"/>
              </a:rPr>
              <a:t>companies.</a:t>
            </a:r>
          </a:p>
        </p:txBody>
      </p:sp>
      <p:graphicFrame>
        <p:nvGraphicFramePr>
          <p:cNvPr id="17" name="Table 16">
            <a:extLst>
              <a:ext uri="{FF2B5EF4-FFF2-40B4-BE49-F238E27FC236}">
                <a16:creationId xmlns:a16="http://schemas.microsoft.com/office/drawing/2014/main" id="{2401F93A-4297-A22E-5CAE-8D088C6B5A4C}"/>
              </a:ext>
            </a:extLst>
          </p:cNvPr>
          <p:cNvGraphicFramePr>
            <a:graphicFrameLocks noGrp="1"/>
          </p:cNvGraphicFramePr>
          <p:nvPr>
            <p:extLst>
              <p:ext uri="{D42A27DB-BD31-4B8C-83A1-F6EECF244321}">
                <p14:modId xmlns:p14="http://schemas.microsoft.com/office/powerpoint/2010/main" val="2883854571"/>
              </p:ext>
            </p:extLst>
          </p:nvPr>
        </p:nvGraphicFramePr>
        <p:xfrm>
          <a:off x="864367" y="1514421"/>
          <a:ext cx="13167360" cy="6352154"/>
        </p:xfrm>
        <a:graphic>
          <a:graphicData uri="http://schemas.openxmlformats.org/drawingml/2006/table">
            <a:tbl>
              <a:tblPr firstRow="1" bandRow="1">
                <a:tableStyleId>{2D5ABB26-0587-4C30-8999-92F81FD0307C}</a:tableStyleId>
              </a:tblPr>
              <a:tblGrid>
                <a:gridCol w="4237603">
                  <a:extLst>
                    <a:ext uri="{9D8B030D-6E8A-4147-A177-3AD203B41FA5}">
                      <a16:colId xmlns:a16="http://schemas.microsoft.com/office/drawing/2014/main" val="1492987716"/>
                    </a:ext>
                  </a:extLst>
                </a:gridCol>
                <a:gridCol w="8929757">
                  <a:extLst>
                    <a:ext uri="{9D8B030D-6E8A-4147-A177-3AD203B41FA5}">
                      <a16:colId xmlns:a16="http://schemas.microsoft.com/office/drawing/2014/main" val="1855714506"/>
                    </a:ext>
                  </a:extLst>
                </a:gridCol>
              </a:tblGrid>
              <a:tr h="370840">
                <a:tc>
                  <a:txBody>
                    <a:bodyPr/>
                    <a:lstStyle/>
                    <a:p>
                      <a:r>
                        <a:rPr lang="en-US" sz="1400" b="1" spc="-5" dirty="0">
                          <a:solidFill>
                            <a:schemeClr val="tx2"/>
                          </a:solidFill>
                          <a:latin typeface="Arial" panose="020B0604020202020204" pitchFamily="34" charset="0"/>
                          <a:ea typeface="+mn-ea"/>
                          <a:cs typeface="Arial" panose="020B0604020202020204" pitchFamily="34" charset="0"/>
                        </a:rPr>
                        <a:t>Executives</a:t>
                      </a:r>
                      <a:endParaRPr lang="en-US" sz="1100" b="1" spc="-5" dirty="0">
                        <a:solidFill>
                          <a:schemeClr val="tx2"/>
                        </a:solidFill>
                        <a:latin typeface="Arial" panose="020B0604020202020204" pitchFamily="34" charset="0"/>
                        <a:ea typeface="+mn-ea"/>
                        <a:cs typeface="Arial" panose="020B0604020202020204" pitchFamily="34" charset="0"/>
                      </a:endParaRPr>
                    </a:p>
                  </a:txBody>
                  <a:tcPr>
                    <a:lnB w="12700" cap="flat" cmpd="sng" algn="ctr">
                      <a:solidFill>
                        <a:schemeClr val="tx2"/>
                      </a:solidFill>
                      <a:prstDash val="solid"/>
                      <a:round/>
                      <a:headEnd type="none" w="med" len="med"/>
                      <a:tailEnd type="none" w="med" len="med"/>
                    </a:lnB>
                  </a:tcPr>
                </a:tc>
                <a:tc>
                  <a:txBody>
                    <a:bodyPr/>
                    <a:lstStyle/>
                    <a:p>
                      <a:r>
                        <a:rPr lang="en-US" sz="1400" b="1" spc="-5" dirty="0">
                          <a:solidFill>
                            <a:schemeClr val="tx2"/>
                          </a:solidFill>
                          <a:latin typeface="Arial" panose="020B0604020202020204" pitchFamily="34" charset="0"/>
                          <a:ea typeface="+mn-ea"/>
                          <a:cs typeface="Arial" panose="020B0604020202020204" pitchFamily="34" charset="0"/>
                        </a:rPr>
                        <a:t>Background</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605821"/>
                  </a:ext>
                </a:extLst>
              </a:tr>
              <a:tr h="370840">
                <a:tc>
                  <a:txBody>
                    <a:bodyPr/>
                    <a:lstStyle/>
                    <a:p>
                      <a:pPr marL="548640" marR="655955" lvl="1">
                        <a:lnSpc>
                          <a:spcPct val="100000"/>
                        </a:lnSpc>
                      </a:pPr>
                      <a:r>
                        <a:rPr lang="en-US" sz="1400" b="1" spc="-5" dirty="0">
                          <a:solidFill>
                            <a:schemeClr val="tx2"/>
                          </a:solidFill>
                          <a:latin typeface="Arial" panose="020B0604020202020204" pitchFamily="34" charset="0"/>
                          <a:cs typeface="Arial" panose="020B0604020202020204" pitchFamily="34" charset="0"/>
                        </a:rPr>
                        <a:t>Jeff </a:t>
                      </a:r>
                      <a:r>
                        <a:rPr lang="en-US" sz="1400" b="1" dirty="0">
                          <a:solidFill>
                            <a:schemeClr val="tx2"/>
                          </a:solidFill>
                          <a:latin typeface="Arial" panose="020B0604020202020204" pitchFamily="34" charset="0"/>
                          <a:cs typeface="Arial" panose="020B0604020202020204" pitchFamily="34" charset="0"/>
                        </a:rPr>
                        <a:t>Morgan  </a:t>
                      </a:r>
                    </a:p>
                    <a:p>
                      <a:pPr marL="548640" marR="655955" lvl="1">
                        <a:lnSpc>
                          <a:spcPct val="100000"/>
                        </a:lnSpc>
                      </a:pPr>
                      <a:r>
                        <a:rPr lang="en-US" sz="1200" spc="-5" dirty="0">
                          <a:solidFill>
                            <a:srgbClr val="464646"/>
                          </a:solidFill>
                          <a:latin typeface="Arial" panose="020B0604020202020204" pitchFamily="34" charset="0"/>
                          <a:cs typeface="Arial" panose="020B0604020202020204" pitchFamily="34" charset="0"/>
                        </a:rPr>
                        <a:t>Chief </a:t>
                      </a:r>
                      <a:r>
                        <a:rPr lang="en-US" sz="1200" spc="-10" dirty="0">
                          <a:solidFill>
                            <a:srgbClr val="464646"/>
                          </a:solidFill>
                          <a:latin typeface="Arial" panose="020B0604020202020204" pitchFamily="34" charset="0"/>
                          <a:cs typeface="Arial" panose="020B0604020202020204" pitchFamily="34" charset="0"/>
                        </a:rPr>
                        <a:t>Executive </a:t>
                      </a:r>
                      <a:r>
                        <a:rPr lang="en-US" sz="1200" dirty="0">
                          <a:solidFill>
                            <a:srgbClr val="464646"/>
                          </a:solidFill>
                          <a:latin typeface="Arial" panose="020B0604020202020204" pitchFamily="34" charset="0"/>
                          <a:cs typeface="Arial" panose="020B0604020202020204" pitchFamily="34" charset="0"/>
                        </a:rPr>
                        <a:t>O</a:t>
                      </a:r>
                      <a:r>
                        <a:rPr lang="en-US" sz="1200" spc="10" dirty="0">
                          <a:solidFill>
                            <a:srgbClr val="464646"/>
                          </a:solidFill>
                          <a:latin typeface="Arial" panose="020B0604020202020204" pitchFamily="34" charset="0"/>
                          <a:cs typeface="Arial" panose="020B0604020202020204" pitchFamily="34" charset="0"/>
                        </a:rPr>
                        <a:t>ff</a:t>
                      </a:r>
                      <a:r>
                        <a:rPr lang="en-US" sz="1200" spc="-5" dirty="0">
                          <a:solidFill>
                            <a:srgbClr val="464646"/>
                          </a:solidFill>
                          <a:latin typeface="Arial" panose="020B0604020202020204" pitchFamily="34" charset="0"/>
                          <a:cs typeface="Arial" panose="020B0604020202020204" pitchFamily="34" charset="0"/>
                        </a:rPr>
                        <a:t>i</a:t>
                      </a:r>
                      <a:r>
                        <a:rPr lang="en-US" sz="1200" spc="5" dirty="0">
                          <a:solidFill>
                            <a:srgbClr val="464646"/>
                          </a:solidFill>
                          <a:latin typeface="Arial" panose="020B0604020202020204" pitchFamily="34" charset="0"/>
                          <a:cs typeface="Arial" panose="020B0604020202020204" pitchFamily="34" charset="0"/>
                        </a:rPr>
                        <a:t>c</a:t>
                      </a:r>
                      <a:r>
                        <a:rPr lang="en-US" sz="1200" dirty="0">
                          <a:solidFill>
                            <a:srgbClr val="464646"/>
                          </a:solidFill>
                          <a:latin typeface="Arial" panose="020B0604020202020204" pitchFamily="34" charset="0"/>
                          <a:cs typeface="Arial" panose="020B0604020202020204" pitchFamily="34" charset="0"/>
                        </a:rPr>
                        <a:t>er   </a:t>
                      </a:r>
                    </a:p>
                  </a:txBody>
                  <a:tcPr anchor="ctr">
                    <a:lnT w="12700" cap="flat" cmpd="sng" algn="ctr">
                      <a:solidFill>
                        <a:schemeClr val="tx2"/>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marR="0" lvl="0" indent="-171450" defTabSz="914400" eaLnBrk="1" fontAlgn="auto" latinLnBrk="0" hangingPunct="1">
                        <a:lnSpc>
                          <a:spcPct val="100000"/>
                        </a:lnSpc>
                        <a:spcBef>
                          <a:spcPts val="0"/>
                        </a:spcBef>
                        <a:spcAft>
                          <a:spcPts val="0"/>
                        </a:spcAft>
                        <a:buClr>
                          <a:schemeClr val="accent1"/>
                        </a:buClr>
                        <a:buSzTx/>
                        <a:buFont typeface="Arial" panose="020B0604020202020204" pitchFamily="34" charset="0"/>
                        <a:buChar char="•"/>
                        <a:tabLst>
                          <a:tab pos="320040" algn="l"/>
                        </a:tabLst>
                        <a:defRPr/>
                      </a:pPr>
                      <a:r>
                        <a:rPr lang="en-US" sz="1100" spc="-5" dirty="0">
                          <a:solidFill>
                            <a:schemeClr val="tx1"/>
                          </a:solidFill>
                          <a:latin typeface="Arial" panose="020B0604020202020204" pitchFamily="34" charset="0"/>
                          <a:cs typeface="Arial" panose="020B0604020202020204" pitchFamily="34" charset="0"/>
                        </a:rPr>
                        <a:t>Founder and CEO of AmeriTrust</a:t>
                      </a:r>
                      <a:endParaRPr lang="en-US" sz="1100" dirty="0">
                        <a:solidFill>
                          <a:schemeClr val="tx1"/>
                        </a:solidFill>
                        <a:latin typeface="Arial" panose="020B0604020202020204" pitchFamily="34" charset="0"/>
                        <a:cs typeface="Arial" panose="020B0604020202020204" pitchFamily="34" charset="0"/>
                      </a:endParaRP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Partner and GM of Vehicle Leasing Inc. </a:t>
                      </a:r>
                      <a:endParaRPr lang="en-US" sz="1100" dirty="0">
                        <a:solidFill>
                          <a:schemeClr val="tx1"/>
                        </a:solidFill>
                        <a:latin typeface="Arial" panose="020B0604020202020204" pitchFamily="34" charset="0"/>
                        <a:cs typeface="Arial" panose="020B0604020202020204" pitchFamily="34" charset="0"/>
                      </a:endParaRP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Brings </a:t>
                      </a:r>
                      <a:r>
                        <a:rPr lang="en-US" sz="1100" dirty="0">
                          <a:solidFill>
                            <a:schemeClr val="tx1"/>
                          </a:solidFill>
                          <a:latin typeface="Arial" panose="020B0604020202020204" pitchFamily="34" charset="0"/>
                          <a:cs typeface="Arial" panose="020B0604020202020204" pitchFamily="34" charset="0"/>
                        </a:rPr>
                        <a:t>more </a:t>
                      </a:r>
                      <a:r>
                        <a:rPr lang="en-US" sz="1100" spc="-5" dirty="0">
                          <a:solidFill>
                            <a:schemeClr val="tx1"/>
                          </a:solidFill>
                          <a:latin typeface="Arial" panose="020B0604020202020204" pitchFamily="34" charset="0"/>
                          <a:cs typeface="Arial" panose="020B0604020202020204" pitchFamily="34" charset="0"/>
                        </a:rPr>
                        <a:t>than 25 </a:t>
                      </a:r>
                      <a:r>
                        <a:rPr lang="en-US" sz="1100" spc="-10" dirty="0">
                          <a:solidFill>
                            <a:schemeClr val="tx1"/>
                          </a:solidFill>
                          <a:latin typeface="Arial" panose="020B0604020202020204" pitchFamily="34" charset="0"/>
                          <a:cs typeface="Arial" panose="020B0604020202020204" pitchFamily="34" charset="0"/>
                        </a:rPr>
                        <a:t>years </a:t>
                      </a:r>
                      <a:r>
                        <a:rPr lang="en-US" sz="1100" spc="-5" dirty="0">
                          <a:solidFill>
                            <a:schemeClr val="tx1"/>
                          </a:solidFill>
                          <a:latin typeface="Arial" panose="020B0604020202020204" pitchFamily="34" charset="0"/>
                          <a:cs typeface="Arial" panose="020B0604020202020204" pitchFamily="34" charset="0"/>
                        </a:rPr>
                        <a:t>of auto finance experience to</a:t>
                      </a:r>
                      <a:r>
                        <a:rPr lang="en-US" sz="1100" spc="-55" dirty="0">
                          <a:solidFill>
                            <a:schemeClr val="tx1"/>
                          </a:solidFill>
                          <a:latin typeface="Arial" panose="020B0604020202020204" pitchFamily="34" charset="0"/>
                          <a:cs typeface="Arial" panose="020B0604020202020204" pitchFamily="34" charset="0"/>
                        </a:rPr>
                        <a:t> </a:t>
                      </a:r>
                      <a:r>
                        <a:rPr lang="en-US" sz="1100" spc="-5" dirty="0">
                          <a:solidFill>
                            <a:schemeClr val="tx1"/>
                          </a:solidFill>
                          <a:latin typeface="Arial" panose="020B0604020202020204" pitchFamily="34" charset="0"/>
                          <a:cs typeface="Arial" panose="020B0604020202020204" pitchFamily="34" charset="0"/>
                        </a:rPr>
                        <a:t>MUSA</a:t>
                      </a:r>
                    </a:p>
                  </a:txBody>
                  <a:tcPr>
                    <a:lnT w="12700" cap="flat" cmpd="sng" algn="ctr">
                      <a:solidFill>
                        <a:schemeClr val="tx2"/>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148699208"/>
                  </a:ext>
                </a:extLst>
              </a:tr>
              <a:tr h="370840">
                <a:tc>
                  <a:txBody>
                    <a:bodyPr/>
                    <a:lstStyle/>
                    <a:p>
                      <a:pPr marL="548640" marR="655955" lvl="1" indent="0" defTabSz="914400" eaLnBrk="1" fontAlgn="auto" latinLnBrk="0" hangingPunct="1">
                        <a:lnSpc>
                          <a:spcPct val="100000"/>
                        </a:lnSpc>
                        <a:spcBef>
                          <a:spcPts val="0"/>
                        </a:spcBef>
                        <a:spcAft>
                          <a:spcPts val="0"/>
                        </a:spcAft>
                        <a:buClrTx/>
                        <a:buSzTx/>
                        <a:buFontTx/>
                        <a:buNone/>
                        <a:tabLst/>
                        <a:defRPr/>
                      </a:pPr>
                      <a:r>
                        <a:rPr lang="en-US" sz="1400" b="1" spc="-5" dirty="0">
                          <a:solidFill>
                            <a:schemeClr val="tx2"/>
                          </a:solidFill>
                          <a:latin typeface="Arial" panose="020B0604020202020204" pitchFamily="34" charset="0"/>
                          <a:cs typeface="Arial" panose="020B0604020202020204" pitchFamily="34" charset="0"/>
                        </a:rPr>
                        <a:t>John Wimsatt</a:t>
                      </a:r>
                    </a:p>
                    <a:p>
                      <a:pPr marL="548640" marR="655955" lvl="1" indent="0" defTabSz="914400" eaLnBrk="1" fontAlgn="auto" latinLnBrk="0" hangingPunct="1">
                        <a:lnSpc>
                          <a:spcPct val="100000"/>
                        </a:lnSpc>
                        <a:spcBef>
                          <a:spcPts val="0"/>
                        </a:spcBef>
                        <a:spcAft>
                          <a:spcPts val="0"/>
                        </a:spcAft>
                        <a:buClrTx/>
                        <a:buSzTx/>
                        <a:buFontTx/>
                        <a:buNone/>
                        <a:tabLst/>
                        <a:defRPr/>
                      </a:pPr>
                      <a:r>
                        <a:rPr lang="en-US" sz="1200" b="0" spc="-5" dirty="0">
                          <a:solidFill>
                            <a:schemeClr val="tx1"/>
                          </a:solidFill>
                          <a:latin typeface="Arial" panose="020B0604020202020204" pitchFamily="34" charset="0"/>
                          <a:cs typeface="Arial" panose="020B0604020202020204" pitchFamily="34" charset="0"/>
                        </a:rPr>
                        <a:t>Chief Investment Officer</a:t>
                      </a:r>
                    </a:p>
                  </a:txBody>
                  <a:tcPr anchor="ct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Former CIO at ECN Capital Corp</a:t>
                      </a: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Institutional Investor</a:t>
                      </a: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30 years experience in Specialty Finance with broad funding background</a:t>
                      </a:r>
                    </a:p>
                  </a:txBody>
                  <a:tcP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3805576839"/>
                  </a:ext>
                </a:extLst>
              </a:tr>
              <a:tr h="632074">
                <a:tc>
                  <a:txBody>
                    <a:bodyPr/>
                    <a:lstStyle/>
                    <a:p>
                      <a:pPr marL="548640" marR="655955" lvl="1" indent="0" defTabSz="914400" eaLnBrk="1" fontAlgn="auto" latinLnBrk="0" hangingPunct="1">
                        <a:lnSpc>
                          <a:spcPct val="100000"/>
                        </a:lnSpc>
                        <a:spcBef>
                          <a:spcPts val="0"/>
                        </a:spcBef>
                        <a:spcAft>
                          <a:spcPts val="0"/>
                        </a:spcAft>
                        <a:buClrTx/>
                        <a:buSzTx/>
                        <a:buFontTx/>
                        <a:buNone/>
                        <a:tabLst/>
                        <a:defRPr/>
                      </a:pPr>
                      <a:r>
                        <a:rPr lang="en-US" sz="1400" b="1" spc="-5" dirty="0">
                          <a:solidFill>
                            <a:schemeClr val="tx2"/>
                          </a:solidFill>
                          <a:latin typeface="Arial" panose="020B0604020202020204" pitchFamily="34" charset="0"/>
                          <a:cs typeface="Arial" panose="020B0604020202020204" pitchFamily="34" charset="0"/>
                        </a:rPr>
                        <a:t>Euwye Chan</a:t>
                      </a:r>
                    </a:p>
                    <a:p>
                      <a:pPr marL="548640" marR="655955" lvl="1" indent="0" defTabSz="914400" eaLnBrk="1" fontAlgn="auto" latinLnBrk="0" hangingPunct="1">
                        <a:lnSpc>
                          <a:spcPct val="100000"/>
                        </a:lnSpc>
                        <a:spcBef>
                          <a:spcPts val="0"/>
                        </a:spcBef>
                        <a:spcAft>
                          <a:spcPts val="0"/>
                        </a:spcAft>
                        <a:buClrTx/>
                        <a:buSzTx/>
                        <a:buFontTx/>
                        <a:buNone/>
                        <a:tabLst/>
                        <a:defRPr/>
                      </a:pPr>
                      <a:r>
                        <a:rPr lang="en-US" sz="1200" spc="-5" dirty="0">
                          <a:solidFill>
                            <a:srgbClr val="464646"/>
                          </a:solidFill>
                          <a:latin typeface="Arial" panose="020B0604020202020204" pitchFamily="34" charset="0"/>
                          <a:ea typeface="+mn-ea"/>
                          <a:cs typeface="Arial" panose="020B0604020202020204" pitchFamily="34" charset="0"/>
                        </a:rPr>
                        <a:t>Chief Accounting Officer</a:t>
                      </a:r>
                      <a:endParaRPr lang="en-US" sz="1200" dirty="0">
                        <a:latin typeface="Arial" panose="020B0604020202020204" pitchFamily="34" charset="0"/>
                        <a:cs typeface="Arial" panose="020B0604020202020204" pitchFamily="34" charset="0"/>
                      </a:endParaRPr>
                    </a:p>
                  </a:txBody>
                  <a:tcPr anchor="ct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lvl="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ea typeface="+mn-ea"/>
                          <a:cs typeface="Arial" panose="020B0604020202020204" pitchFamily="34" charset="0"/>
                        </a:rPr>
                        <a:t>Highly accomplished accounting and finance professional </a:t>
                      </a:r>
                    </a:p>
                    <a:p>
                      <a:pPr marL="318770" lvl="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ea typeface="+mn-ea"/>
                          <a:cs typeface="Arial" panose="020B0604020202020204" pitchFamily="34" charset="0"/>
                        </a:rPr>
                        <a:t>MBA from Dallas Baptist University</a:t>
                      </a: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ea typeface="+mn-ea"/>
                          <a:cs typeface="Arial" panose="020B0604020202020204" pitchFamily="34" charset="0"/>
                        </a:rPr>
                        <a:t>Over 20 years of finance-related experience </a:t>
                      </a:r>
                    </a:p>
                  </a:txBody>
                  <a:tcP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1586392141"/>
                  </a:ext>
                </a:extLst>
              </a:tr>
              <a:tr h="0">
                <a:tc>
                  <a:txBody>
                    <a:bodyPr/>
                    <a:lstStyle/>
                    <a:p>
                      <a:pPr marL="548640" marR="655955" lvl="1" indent="0" defTabSz="914400" eaLnBrk="1" fontAlgn="auto" latinLnBrk="0" hangingPunct="1">
                        <a:lnSpc>
                          <a:spcPct val="100000"/>
                        </a:lnSpc>
                        <a:spcBef>
                          <a:spcPts val="0"/>
                        </a:spcBef>
                        <a:spcAft>
                          <a:spcPts val="0"/>
                        </a:spcAft>
                        <a:buClrTx/>
                        <a:buSzTx/>
                        <a:buFontTx/>
                        <a:buNone/>
                        <a:tabLst/>
                        <a:defRPr/>
                      </a:pPr>
                      <a:r>
                        <a:rPr lang="en-US" sz="1400" b="1" spc="-5" dirty="0">
                          <a:solidFill>
                            <a:schemeClr val="tx2"/>
                          </a:solidFill>
                          <a:latin typeface="Arial" panose="020B0604020202020204" pitchFamily="34" charset="0"/>
                          <a:cs typeface="Arial" panose="020B0604020202020204" pitchFamily="34" charset="0"/>
                        </a:rPr>
                        <a:t>Shibu Abraham</a:t>
                      </a:r>
                    </a:p>
                    <a:p>
                      <a:pPr marL="548640" marR="655955" lvl="1" indent="0" defTabSz="914400" eaLnBrk="1" fontAlgn="auto" latinLnBrk="0" hangingPunct="1">
                        <a:lnSpc>
                          <a:spcPct val="100000"/>
                        </a:lnSpc>
                        <a:spcBef>
                          <a:spcPts val="0"/>
                        </a:spcBef>
                        <a:spcAft>
                          <a:spcPts val="0"/>
                        </a:spcAft>
                        <a:buClrTx/>
                        <a:buSzTx/>
                        <a:buFontTx/>
                        <a:buNone/>
                        <a:tabLst/>
                        <a:defRPr/>
                      </a:pPr>
                      <a:r>
                        <a:rPr lang="en-US" sz="1200" spc="-5" dirty="0">
                          <a:solidFill>
                            <a:srgbClr val="464646"/>
                          </a:solidFill>
                          <a:latin typeface="Arial" panose="020B0604020202020204" pitchFamily="34" charset="0"/>
                          <a:ea typeface="+mn-ea"/>
                          <a:cs typeface="Arial" panose="020B0604020202020204" pitchFamily="34" charset="0"/>
                        </a:rPr>
                        <a:t>Chief Financial Officer</a:t>
                      </a:r>
                      <a:endParaRPr lang="en-US" sz="1200" dirty="0">
                        <a:latin typeface="Arial" panose="020B0604020202020204" pitchFamily="34" charset="0"/>
                        <a:cs typeface="Arial" panose="020B0604020202020204" pitchFamily="34" charset="0"/>
                      </a:endParaRPr>
                    </a:p>
                  </a:txBody>
                  <a:tcPr anchor="ct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indent="-171450">
                        <a:lnSpc>
                          <a:spcPct val="100000"/>
                        </a:lnSpc>
                        <a:spcBef>
                          <a:spcPts val="20"/>
                        </a:spcBef>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ea typeface="+mn-ea"/>
                          <a:cs typeface="Arial" panose="020B0604020202020204" pitchFamily="34" charset="0"/>
                        </a:rPr>
                        <a:t>Publicly traded and private company expertise in the US and Canada</a:t>
                      </a: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ea typeface="+mn-ea"/>
                          <a:cs typeface="Arial" panose="020B0604020202020204" pitchFamily="34" charset="0"/>
                        </a:rPr>
                        <a:t>CA, CPA and ACA holder</a:t>
                      </a:r>
                    </a:p>
                    <a:p>
                      <a:pPr marL="318770" marR="0" lvl="0" indent="-171450" defTabSz="914400" eaLnBrk="1" fontAlgn="auto" latinLnBrk="0" hangingPunct="1">
                        <a:lnSpc>
                          <a:spcPct val="100000"/>
                        </a:lnSpc>
                        <a:spcBef>
                          <a:spcPts val="0"/>
                        </a:spcBef>
                        <a:spcAft>
                          <a:spcPts val="0"/>
                        </a:spcAft>
                        <a:buClr>
                          <a:schemeClr val="accent1"/>
                        </a:buClr>
                        <a:buSzTx/>
                        <a:buFont typeface="Arial" panose="020B0604020202020204" pitchFamily="34" charset="0"/>
                        <a:buChar char="•"/>
                        <a:tabLst>
                          <a:tab pos="320040" algn="l"/>
                        </a:tabLst>
                        <a:defRPr/>
                      </a:pPr>
                      <a:r>
                        <a:rPr lang="en-US" sz="1100" spc="-5" dirty="0">
                          <a:solidFill>
                            <a:schemeClr val="tx1"/>
                          </a:solidFill>
                          <a:latin typeface="Arial" panose="020B0604020202020204" pitchFamily="34" charset="0"/>
                          <a:ea typeface="+mn-ea"/>
                          <a:cs typeface="Arial" panose="020B0604020202020204" pitchFamily="34" charset="0"/>
                        </a:rPr>
                        <a:t>25+ years accounting and financial management experience</a:t>
                      </a:r>
                      <a:endParaRPr lang="en-US" sz="1100" spc="-5" dirty="0">
                        <a:solidFill>
                          <a:schemeClr val="tx1"/>
                        </a:solidFill>
                        <a:effectLst/>
                        <a:latin typeface="Arial" panose="020B0604020202020204" pitchFamily="34" charset="0"/>
                        <a:ea typeface="+mn-ea"/>
                        <a:cs typeface="Arial" panose="020B0604020202020204" pitchFamily="34" charset="0"/>
                      </a:endParaRPr>
                    </a:p>
                  </a:txBody>
                  <a:tcP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3983611180"/>
                  </a:ext>
                </a:extLst>
              </a:tr>
              <a:tr h="370840">
                <a:tc>
                  <a:txBody>
                    <a:bodyPr/>
                    <a:lstStyle/>
                    <a:p>
                      <a:pPr marL="548640" marR="655955" lvl="1" indent="0" defTabSz="914400" eaLnBrk="1" fontAlgn="auto" latinLnBrk="0" hangingPunct="1">
                        <a:lnSpc>
                          <a:spcPct val="100000"/>
                        </a:lnSpc>
                        <a:spcBef>
                          <a:spcPts val="0"/>
                        </a:spcBef>
                        <a:spcAft>
                          <a:spcPts val="0"/>
                        </a:spcAft>
                        <a:buClrTx/>
                        <a:buSzTx/>
                        <a:buFontTx/>
                        <a:buNone/>
                        <a:tabLst/>
                        <a:defRPr/>
                      </a:pPr>
                      <a:r>
                        <a:rPr lang="en-US" sz="1400" b="1" spc="-5" dirty="0">
                          <a:solidFill>
                            <a:schemeClr val="tx2"/>
                          </a:solidFill>
                          <a:latin typeface="Arial" panose="020B0604020202020204" pitchFamily="34" charset="0"/>
                          <a:cs typeface="Arial" panose="020B0604020202020204" pitchFamily="34" charset="0"/>
                        </a:rPr>
                        <a:t>Jessica Cumbee</a:t>
                      </a:r>
                    </a:p>
                    <a:p>
                      <a:pPr marL="548640" marR="655955" lvl="1" indent="0" defTabSz="914400" eaLnBrk="1" fontAlgn="auto" latinLnBrk="0" hangingPunct="1">
                        <a:lnSpc>
                          <a:spcPct val="100000"/>
                        </a:lnSpc>
                        <a:spcBef>
                          <a:spcPts val="0"/>
                        </a:spcBef>
                        <a:spcAft>
                          <a:spcPts val="0"/>
                        </a:spcAft>
                        <a:buClrTx/>
                        <a:buSzTx/>
                        <a:buFontTx/>
                        <a:buNone/>
                        <a:tabLst/>
                        <a:defRPr/>
                      </a:pPr>
                      <a:r>
                        <a:rPr lang="en-US" sz="1200" spc="-5" dirty="0">
                          <a:solidFill>
                            <a:srgbClr val="464646"/>
                          </a:solidFill>
                          <a:latin typeface="Arial" panose="020B0604020202020204" pitchFamily="34" charset="0"/>
                          <a:ea typeface="+mn-ea"/>
                          <a:cs typeface="Arial" panose="020B0604020202020204" pitchFamily="34" charset="0"/>
                        </a:rPr>
                        <a:t>SVP Compliance - General Council</a:t>
                      </a:r>
                      <a:endParaRPr lang="en-US" sz="1200" dirty="0">
                        <a:latin typeface="Arial" panose="020B0604020202020204" pitchFamily="34" charset="0"/>
                        <a:cs typeface="Arial" panose="020B0604020202020204" pitchFamily="34" charset="0"/>
                      </a:endParaRPr>
                    </a:p>
                  </a:txBody>
                  <a:tcPr anchor="ct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marR="0" lvl="0" indent="-171450" defTabSz="914400" eaLnBrk="1" fontAlgn="auto" latinLnBrk="0" hangingPunct="1">
                        <a:lnSpc>
                          <a:spcPct val="100000"/>
                        </a:lnSpc>
                        <a:spcBef>
                          <a:spcPts val="0"/>
                        </a:spcBef>
                        <a:spcAft>
                          <a:spcPts val="0"/>
                        </a:spcAft>
                        <a:buClr>
                          <a:schemeClr val="accent1"/>
                        </a:buClr>
                        <a:buSzTx/>
                        <a:buFont typeface="Arial" panose="020B0604020202020204" pitchFamily="34" charset="0"/>
                        <a:buChar char="•"/>
                        <a:tabLst>
                          <a:tab pos="320040" algn="l"/>
                        </a:tabLst>
                        <a:defRPr/>
                      </a:pPr>
                      <a:r>
                        <a:rPr lang="en-US" sz="1100" dirty="0">
                          <a:solidFill>
                            <a:schemeClr val="tx1"/>
                          </a:solidFill>
                          <a:effectLst/>
                          <a:latin typeface="Arial" panose="020B0604020202020204" pitchFamily="34" charset="0"/>
                          <a:ea typeface="+mn-ea"/>
                          <a:cs typeface="Arial" panose="020B0604020202020204" pitchFamily="34" charset="0"/>
                        </a:rPr>
                        <a:t>accomplished automotive finance attorney</a:t>
                      </a:r>
                    </a:p>
                    <a:p>
                      <a:pPr marL="318770" marR="0" lvl="0" indent="-171450" defTabSz="914400" eaLnBrk="1" fontAlgn="auto" latinLnBrk="0" hangingPunct="1">
                        <a:lnSpc>
                          <a:spcPct val="100000"/>
                        </a:lnSpc>
                        <a:spcBef>
                          <a:spcPts val="0"/>
                        </a:spcBef>
                        <a:spcAft>
                          <a:spcPts val="0"/>
                        </a:spcAft>
                        <a:buClr>
                          <a:schemeClr val="accent1"/>
                        </a:buClr>
                        <a:buSzTx/>
                        <a:buFont typeface="Arial" panose="020B0604020202020204" pitchFamily="34" charset="0"/>
                        <a:buChar char="•"/>
                        <a:tabLst>
                          <a:tab pos="320040" algn="l"/>
                        </a:tabLst>
                        <a:defRPr/>
                      </a:pPr>
                      <a:r>
                        <a:rPr lang="en-US" sz="1100" dirty="0">
                          <a:solidFill>
                            <a:schemeClr val="tx1"/>
                          </a:solidFill>
                          <a:effectLst/>
                          <a:latin typeface="Arial" panose="020B0604020202020204" pitchFamily="34" charset="0"/>
                          <a:ea typeface="+mn-ea"/>
                          <a:cs typeface="Arial" panose="020B0604020202020204" pitchFamily="34" charset="0"/>
                        </a:rPr>
                        <a:t>licensed in multiple states and certified by the National Automotive Finance Association in Consumer Credit Compliance. </a:t>
                      </a:r>
                    </a:p>
                    <a:p>
                      <a:pPr marL="318770" marR="0" lvl="0" indent="-171450" defTabSz="914400" eaLnBrk="1" fontAlgn="auto" latinLnBrk="0" hangingPunct="1">
                        <a:lnSpc>
                          <a:spcPct val="100000"/>
                        </a:lnSpc>
                        <a:spcBef>
                          <a:spcPts val="0"/>
                        </a:spcBef>
                        <a:spcAft>
                          <a:spcPts val="0"/>
                        </a:spcAft>
                        <a:buClr>
                          <a:schemeClr val="accent1"/>
                        </a:buClr>
                        <a:buSzTx/>
                        <a:buFont typeface="Arial" panose="020B0604020202020204" pitchFamily="34" charset="0"/>
                        <a:buChar char="•"/>
                        <a:tabLst>
                          <a:tab pos="320040" algn="l"/>
                        </a:tabLst>
                        <a:defRPr/>
                      </a:pPr>
                      <a:r>
                        <a:rPr lang="en-US" sz="1100" dirty="0">
                          <a:solidFill>
                            <a:schemeClr val="tx1"/>
                          </a:solidFill>
                          <a:effectLst/>
                          <a:latin typeface="Arial" panose="020B0604020202020204" pitchFamily="34" charset="0"/>
                          <a:ea typeface="+mn-ea"/>
                          <a:cs typeface="Arial" panose="020B0604020202020204" pitchFamily="34" charset="0"/>
                        </a:rPr>
                        <a:t>held similar positions at Car Capital Technologies, Inc., Octane, and Tricolor Auto. </a:t>
                      </a:r>
                      <a:endParaRPr lang="en-CA" sz="1100" dirty="0">
                        <a:solidFill>
                          <a:schemeClr val="tx1"/>
                        </a:solidFill>
                        <a:effectLst/>
                        <a:latin typeface="Arial" panose="020B0604020202020204" pitchFamily="34" charset="0"/>
                        <a:ea typeface="+mn-ea"/>
                        <a:cs typeface="Arial" panose="020B0604020202020204" pitchFamily="34" charset="0"/>
                      </a:endParaRPr>
                    </a:p>
                  </a:txBody>
                  <a:tcP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901870637"/>
                  </a:ext>
                </a:extLst>
              </a:tr>
              <a:tr h="370840">
                <a:tc>
                  <a:txBody>
                    <a:bodyPr/>
                    <a:lstStyle/>
                    <a:p>
                      <a:pPr marL="548640" marR="655955" lvl="1" indent="0" defTabSz="914400" eaLnBrk="1" fontAlgn="auto" latinLnBrk="0" hangingPunct="1">
                        <a:lnSpc>
                          <a:spcPct val="100000"/>
                        </a:lnSpc>
                        <a:spcBef>
                          <a:spcPts val="0"/>
                        </a:spcBef>
                        <a:spcAft>
                          <a:spcPts val="0"/>
                        </a:spcAft>
                        <a:buClrTx/>
                        <a:buSzTx/>
                        <a:buFontTx/>
                        <a:buNone/>
                        <a:tabLst/>
                        <a:defRPr/>
                      </a:pPr>
                      <a:r>
                        <a:rPr lang="en-US" sz="1400" b="1" spc="-5" dirty="0">
                          <a:solidFill>
                            <a:schemeClr val="tx2"/>
                          </a:solidFill>
                          <a:latin typeface="Arial" panose="020B0604020202020204" pitchFamily="34" charset="0"/>
                          <a:cs typeface="Arial" panose="020B0604020202020204" pitchFamily="34" charset="0"/>
                        </a:rPr>
                        <a:t>Richard Goldman</a:t>
                      </a:r>
                    </a:p>
                    <a:p>
                      <a:pPr marL="548640" marR="655955" lvl="1" indent="0" defTabSz="914400" eaLnBrk="1" fontAlgn="auto" latinLnBrk="0" hangingPunct="1">
                        <a:lnSpc>
                          <a:spcPct val="100000"/>
                        </a:lnSpc>
                        <a:spcBef>
                          <a:spcPts val="0"/>
                        </a:spcBef>
                        <a:spcAft>
                          <a:spcPts val="0"/>
                        </a:spcAft>
                        <a:buClrTx/>
                        <a:buSzTx/>
                        <a:buFontTx/>
                        <a:buNone/>
                        <a:tabLst/>
                        <a:defRPr/>
                      </a:pPr>
                      <a:r>
                        <a:rPr lang="en-US" sz="1200" spc="-5" dirty="0">
                          <a:solidFill>
                            <a:srgbClr val="464646"/>
                          </a:solidFill>
                          <a:latin typeface="Arial" panose="020B0604020202020204" pitchFamily="34" charset="0"/>
                          <a:ea typeface="+mn-ea"/>
                          <a:cs typeface="Arial" panose="020B0604020202020204" pitchFamily="34" charset="0"/>
                        </a:rPr>
                        <a:t>VP Capital Markets</a:t>
                      </a:r>
                      <a:endParaRPr lang="en-US" sz="1200" dirty="0">
                        <a:latin typeface="Arial" panose="020B0604020202020204" pitchFamily="34" charset="0"/>
                        <a:cs typeface="Arial" panose="020B0604020202020204" pitchFamily="34" charset="0"/>
                      </a:endParaRPr>
                    </a:p>
                  </a:txBody>
                  <a:tcPr anchor="ct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marR="0" lvl="0" indent="-171450" defTabSz="914400" eaLnBrk="1" fontAlgn="auto" latinLnBrk="0" hangingPunct="1">
                        <a:lnSpc>
                          <a:spcPct val="100000"/>
                        </a:lnSpc>
                        <a:spcBef>
                          <a:spcPts val="0"/>
                        </a:spcBef>
                        <a:spcAft>
                          <a:spcPts val="0"/>
                        </a:spcAft>
                        <a:buClr>
                          <a:schemeClr val="accent1"/>
                        </a:buClr>
                        <a:buSzTx/>
                        <a:buFont typeface="Arial" panose="020B0604020202020204" pitchFamily="34" charset="0"/>
                        <a:buChar char="•"/>
                        <a:tabLst>
                          <a:tab pos="320040" algn="l"/>
                        </a:tabLst>
                        <a:defRPr/>
                      </a:pPr>
                      <a:r>
                        <a:rPr lang="en-US" sz="1100" spc="-5" dirty="0">
                          <a:solidFill>
                            <a:schemeClr val="tx1"/>
                          </a:solidFill>
                          <a:latin typeface="Arial" panose="020B0604020202020204" pitchFamily="34" charset="0"/>
                          <a:ea typeface="Roboto" panose="02000000000000000000" pitchFamily="2" charset="0"/>
                          <a:cs typeface="Arial" panose="020B0604020202020204" pitchFamily="34" charset="0"/>
                        </a:rPr>
                        <a:t>Co-founder of AutoSoldNow, later acquired by PowerBand / AmeriTrust</a:t>
                      </a: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ea typeface="Roboto" panose="02000000000000000000" pitchFamily="2" charset="0"/>
                          <a:cs typeface="Arial" panose="020B0604020202020204" pitchFamily="34" charset="0"/>
                        </a:rPr>
                        <a:t>30+ years</a:t>
                      </a:r>
                      <a:r>
                        <a:rPr lang="en-US" sz="1100" spc="-5" baseline="0" dirty="0">
                          <a:solidFill>
                            <a:schemeClr val="tx1"/>
                          </a:solidFill>
                          <a:latin typeface="Arial" panose="020B0604020202020204" pitchFamily="34" charset="0"/>
                          <a:ea typeface="Roboto" panose="02000000000000000000" pitchFamily="2" charset="0"/>
                          <a:cs typeface="Arial" panose="020B0604020202020204" pitchFamily="34" charset="0"/>
                        </a:rPr>
                        <a:t> capital markets, public company experience</a:t>
                      </a:r>
                    </a:p>
                    <a:p>
                      <a:pPr marL="318770" indent="-171450">
                        <a:lnSpc>
                          <a:spcPct val="100000"/>
                        </a:lnSpc>
                        <a:buClr>
                          <a:schemeClr val="accent1"/>
                        </a:buClr>
                        <a:buFont typeface="Arial" panose="020B0604020202020204" pitchFamily="34" charset="0"/>
                        <a:buChar char="•"/>
                        <a:tabLst>
                          <a:tab pos="320040" algn="l"/>
                        </a:tabLst>
                      </a:pPr>
                      <a:r>
                        <a:rPr lang="en-US" sz="1100" spc="-5" baseline="0" dirty="0">
                          <a:solidFill>
                            <a:schemeClr val="tx1"/>
                          </a:solidFill>
                          <a:latin typeface="Arial" panose="020B0604020202020204" pitchFamily="34" charset="0"/>
                          <a:ea typeface="Roboto" panose="02000000000000000000" pitchFamily="2" charset="0"/>
                          <a:cs typeface="Arial" panose="020B0604020202020204" pitchFamily="34" charset="0"/>
                        </a:rPr>
                        <a:t>Former President, CFO of TSXV listed company</a:t>
                      </a:r>
                      <a:endParaRPr lang="en-US" sz="1100" spc="-10" dirty="0">
                        <a:solidFill>
                          <a:schemeClr val="tx1"/>
                        </a:solidFill>
                        <a:latin typeface="Arial" panose="020B0604020202020204" pitchFamily="34" charset="0"/>
                        <a:cs typeface="Arial" panose="020B0604020202020204" pitchFamily="34" charset="0"/>
                      </a:endParaRPr>
                    </a:p>
                  </a:txBody>
                  <a:tcP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43532386"/>
                  </a:ext>
                </a:extLst>
              </a:tr>
              <a:tr h="370840">
                <a:tc>
                  <a:txBody>
                    <a:bodyPr/>
                    <a:lstStyle/>
                    <a:p>
                      <a:pPr marL="548640" marR="139700" lvl="1">
                        <a:lnSpc>
                          <a:spcPct val="100000"/>
                        </a:lnSpc>
                      </a:pPr>
                      <a:r>
                        <a:rPr lang="en-US" sz="1400" b="1" spc="-5" dirty="0">
                          <a:solidFill>
                            <a:schemeClr val="tx2"/>
                          </a:solidFill>
                          <a:latin typeface="Arial" panose="020B0604020202020204" pitchFamily="34" charset="0"/>
                          <a:cs typeface="Arial" panose="020B0604020202020204" pitchFamily="34" charset="0"/>
                        </a:rPr>
                        <a:t>Blake Kirk  </a:t>
                      </a:r>
                    </a:p>
                    <a:p>
                      <a:pPr marL="548640" marR="139700" lvl="1">
                        <a:lnSpc>
                          <a:spcPct val="100000"/>
                        </a:lnSpc>
                      </a:pPr>
                      <a:r>
                        <a:rPr lang="en-US" sz="1200" spc="-5" dirty="0">
                          <a:solidFill>
                            <a:srgbClr val="464646"/>
                          </a:solidFill>
                          <a:latin typeface="Arial" panose="020B0604020202020204" pitchFamily="34" charset="0"/>
                          <a:cs typeface="Arial" panose="020B0604020202020204" pitchFamily="34" charset="0"/>
                        </a:rPr>
                        <a:t>Chief Operating Officer</a:t>
                      </a:r>
                    </a:p>
                  </a:txBody>
                  <a:tcPr anchor="ct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indent="-171450">
                        <a:lnSpc>
                          <a:spcPct val="100000"/>
                        </a:lnSpc>
                        <a:buClr>
                          <a:schemeClr val="accent1"/>
                        </a:buClr>
                        <a:buFont typeface="Arial" panose="020B0604020202020204" pitchFamily="34" charset="0"/>
                        <a:buChar char="•"/>
                        <a:tabLst>
                          <a:tab pos="320040" algn="l"/>
                        </a:tabLst>
                      </a:pPr>
                      <a:r>
                        <a:rPr lang="en-US" sz="1100" spc="-10" dirty="0">
                          <a:solidFill>
                            <a:schemeClr val="tx1"/>
                          </a:solidFill>
                          <a:latin typeface="Arial" panose="020B0604020202020204" pitchFamily="34" charset="0"/>
                          <a:cs typeface="Arial" panose="020B0604020202020204" pitchFamily="34" charset="0"/>
                        </a:rPr>
                        <a:t>Auto finance executive with experience in customer service, collections &amp; loss mitigation</a:t>
                      </a:r>
                      <a:endParaRPr lang="en-US" sz="1100" dirty="0">
                        <a:solidFill>
                          <a:schemeClr val="tx1"/>
                        </a:solidFill>
                        <a:latin typeface="Arial" panose="020B0604020202020204" pitchFamily="34" charset="0"/>
                        <a:cs typeface="Arial" panose="020B0604020202020204" pitchFamily="34" charset="0"/>
                      </a:endParaRP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GM Financial, Exeter Finance, Sierra Auto Finance &amp; Express Capital Services</a:t>
                      </a:r>
                      <a:endParaRPr lang="en-US" sz="1100" dirty="0">
                        <a:solidFill>
                          <a:schemeClr val="tx1"/>
                        </a:solidFill>
                        <a:latin typeface="Arial" panose="020B0604020202020204" pitchFamily="34" charset="0"/>
                        <a:cs typeface="Arial" panose="020B0604020202020204" pitchFamily="34" charset="0"/>
                      </a:endParaRP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Brings </a:t>
                      </a:r>
                      <a:r>
                        <a:rPr lang="en-US" sz="1100" dirty="0">
                          <a:solidFill>
                            <a:schemeClr val="tx1"/>
                          </a:solidFill>
                          <a:latin typeface="Arial" panose="020B0604020202020204" pitchFamily="34" charset="0"/>
                          <a:cs typeface="Arial" panose="020B0604020202020204" pitchFamily="34" charset="0"/>
                        </a:rPr>
                        <a:t>more </a:t>
                      </a:r>
                      <a:r>
                        <a:rPr lang="en-US" sz="1100" spc="-5" dirty="0">
                          <a:solidFill>
                            <a:schemeClr val="tx1"/>
                          </a:solidFill>
                          <a:latin typeface="Arial" panose="020B0604020202020204" pitchFamily="34" charset="0"/>
                          <a:cs typeface="Arial" panose="020B0604020202020204" pitchFamily="34" charset="0"/>
                        </a:rPr>
                        <a:t>than 23 </a:t>
                      </a:r>
                      <a:r>
                        <a:rPr lang="en-US" sz="1100" spc="-10" dirty="0">
                          <a:solidFill>
                            <a:schemeClr val="tx1"/>
                          </a:solidFill>
                          <a:latin typeface="Arial" panose="020B0604020202020204" pitchFamily="34" charset="0"/>
                          <a:cs typeface="Arial" panose="020B0604020202020204" pitchFamily="34" charset="0"/>
                        </a:rPr>
                        <a:t>years </a:t>
                      </a:r>
                      <a:r>
                        <a:rPr lang="en-US" sz="1100" spc="-5" dirty="0">
                          <a:solidFill>
                            <a:schemeClr val="tx1"/>
                          </a:solidFill>
                          <a:latin typeface="Arial" panose="020B0604020202020204" pitchFamily="34" charset="0"/>
                          <a:cs typeface="Arial" panose="020B0604020202020204" pitchFamily="34" charset="0"/>
                        </a:rPr>
                        <a:t>of financial experience to</a:t>
                      </a:r>
                      <a:r>
                        <a:rPr lang="en-US" sz="1100" spc="-30" dirty="0">
                          <a:solidFill>
                            <a:schemeClr val="tx1"/>
                          </a:solidFill>
                          <a:latin typeface="Arial" panose="020B0604020202020204" pitchFamily="34" charset="0"/>
                          <a:cs typeface="Arial" panose="020B0604020202020204" pitchFamily="34" charset="0"/>
                        </a:rPr>
                        <a:t> </a:t>
                      </a:r>
                      <a:r>
                        <a:rPr lang="en-US" sz="1100" spc="-5" dirty="0">
                          <a:solidFill>
                            <a:schemeClr val="tx1"/>
                          </a:solidFill>
                          <a:latin typeface="Arial" panose="020B0604020202020204" pitchFamily="34" charset="0"/>
                          <a:cs typeface="Arial" panose="020B0604020202020204" pitchFamily="34" charset="0"/>
                        </a:rPr>
                        <a:t>AmeriTrust</a:t>
                      </a:r>
                      <a:endParaRPr lang="en-US" sz="1100" dirty="0">
                        <a:solidFill>
                          <a:schemeClr val="tx1"/>
                        </a:solidFill>
                        <a:latin typeface="Arial" panose="020B0604020202020204" pitchFamily="34" charset="0"/>
                        <a:cs typeface="Arial" panose="020B0604020202020204" pitchFamily="34" charset="0"/>
                      </a:endParaRPr>
                    </a:p>
                  </a:txBody>
                  <a:tcP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3048370673"/>
                  </a:ext>
                </a:extLst>
              </a:tr>
              <a:tr h="370840">
                <a:tc>
                  <a:txBody>
                    <a:bodyPr/>
                    <a:lstStyle/>
                    <a:p>
                      <a:pPr marL="548640" marR="537210" lvl="1">
                        <a:lnSpc>
                          <a:spcPct val="100000"/>
                        </a:lnSpc>
                      </a:pPr>
                      <a:r>
                        <a:rPr lang="en-US" sz="1400" b="1" spc="-5" dirty="0">
                          <a:solidFill>
                            <a:schemeClr val="tx2"/>
                          </a:solidFill>
                          <a:latin typeface="Arial" panose="020B0604020202020204" pitchFamily="34" charset="0"/>
                          <a:cs typeface="Arial" panose="020B0604020202020204" pitchFamily="34" charset="0"/>
                        </a:rPr>
                        <a:t>Troy Hocker</a:t>
                      </a:r>
                      <a:r>
                        <a:rPr lang="en-US" sz="1400" b="1" spc="-5" dirty="0">
                          <a:solidFill>
                            <a:schemeClr val="accent1"/>
                          </a:solidFill>
                          <a:latin typeface="Arial" panose="020B0604020202020204" pitchFamily="34" charset="0"/>
                          <a:cs typeface="Arial" panose="020B0604020202020204" pitchFamily="34" charset="0"/>
                        </a:rPr>
                        <a:t>  </a:t>
                      </a:r>
                    </a:p>
                    <a:p>
                      <a:pPr marL="548640" marR="537210" lvl="1">
                        <a:lnSpc>
                          <a:spcPct val="100000"/>
                        </a:lnSpc>
                      </a:pPr>
                      <a:r>
                        <a:rPr lang="en-US" sz="1200" spc="-5" dirty="0">
                          <a:solidFill>
                            <a:srgbClr val="464646"/>
                          </a:solidFill>
                          <a:latin typeface="Arial" panose="020B0604020202020204" pitchFamily="34" charset="0"/>
                          <a:cs typeface="Arial" panose="020B0604020202020204" pitchFamily="34" charset="0"/>
                        </a:rPr>
                        <a:t>Chief</a:t>
                      </a:r>
                      <a:r>
                        <a:rPr lang="en-US" sz="1200" spc="-55" dirty="0">
                          <a:solidFill>
                            <a:srgbClr val="464646"/>
                          </a:solidFill>
                          <a:latin typeface="Arial" panose="020B0604020202020204" pitchFamily="34" charset="0"/>
                          <a:cs typeface="Arial" panose="020B0604020202020204" pitchFamily="34" charset="0"/>
                        </a:rPr>
                        <a:t> </a:t>
                      </a:r>
                      <a:r>
                        <a:rPr lang="en-US" sz="1200" spc="-5" dirty="0">
                          <a:solidFill>
                            <a:srgbClr val="464646"/>
                          </a:solidFill>
                          <a:latin typeface="Arial" panose="020B0604020202020204" pitchFamily="34" charset="0"/>
                          <a:cs typeface="Arial" panose="020B0604020202020204" pitchFamily="34" charset="0"/>
                        </a:rPr>
                        <a:t>Revenue </a:t>
                      </a:r>
                      <a:r>
                        <a:rPr lang="en-US" sz="1200" dirty="0">
                          <a:solidFill>
                            <a:srgbClr val="464646"/>
                          </a:solidFill>
                          <a:latin typeface="Arial" panose="020B0604020202020204" pitchFamily="34" charset="0"/>
                          <a:cs typeface="Arial" panose="020B0604020202020204" pitchFamily="34" charset="0"/>
                        </a:rPr>
                        <a:t>Officer</a:t>
                      </a:r>
                      <a:endParaRPr lang="en-US" sz="1200" dirty="0">
                        <a:latin typeface="Arial" panose="020B0604020202020204" pitchFamily="34" charset="0"/>
                        <a:cs typeface="Arial" panose="020B0604020202020204" pitchFamily="34" charset="0"/>
                      </a:endParaRPr>
                    </a:p>
                  </a:txBody>
                  <a:tcPr anchor="ct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indent="-171450">
                        <a:lnSpc>
                          <a:spcPct val="100000"/>
                        </a:lnSpc>
                        <a:buClr>
                          <a:schemeClr val="accent1"/>
                        </a:buClr>
                        <a:buFont typeface="Arial" panose="020B0604020202020204" pitchFamily="34" charset="0"/>
                        <a:buChar char="•"/>
                        <a:tabLst>
                          <a:tab pos="320040" algn="l"/>
                        </a:tabLst>
                      </a:pPr>
                      <a:r>
                        <a:rPr lang="en-US" sz="1100" spc="-10" dirty="0">
                          <a:solidFill>
                            <a:schemeClr val="tx1"/>
                          </a:solidFill>
                          <a:latin typeface="Arial" panose="020B0604020202020204" pitchFamily="34" charset="0"/>
                          <a:cs typeface="Arial" panose="020B0604020202020204" pitchFamily="34" charset="0"/>
                        </a:rPr>
                        <a:t>Auto finance executive with experience at the largest direct to consumer leasing company in the US</a:t>
                      </a:r>
                      <a:endParaRPr lang="en-US" sz="1100" spc="-5" dirty="0">
                        <a:solidFill>
                          <a:schemeClr val="tx1"/>
                        </a:solidFill>
                        <a:latin typeface="Arial" panose="020B0604020202020204" pitchFamily="34" charset="0"/>
                        <a:cs typeface="Arial" panose="020B0604020202020204" pitchFamily="34" charset="0"/>
                      </a:endParaRP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D&amp;M Leasing</a:t>
                      </a:r>
                      <a:endParaRPr lang="en-US" sz="1100" dirty="0">
                        <a:solidFill>
                          <a:schemeClr val="tx1"/>
                        </a:solidFill>
                        <a:latin typeface="Arial" panose="020B0604020202020204" pitchFamily="34" charset="0"/>
                        <a:cs typeface="Arial" panose="020B0604020202020204" pitchFamily="34" charset="0"/>
                      </a:endParaRP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Brings </a:t>
                      </a:r>
                      <a:r>
                        <a:rPr lang="en-US" sz="1100" dirty="0">
                          <a:solidFill>
                            <a:schemeClr val="tx1"/>
                          </a:solidFill>
                          <a:latin typeface="Arial" panose="020B0604020202020204" pitchFamily="34" charset="0"/>
                          <a:cs typeface="Arial" panose="020B0604020202020204" pitchFamily="34" charset="0"/>
                        </a:rPr>
                        <a:t>more </a:t>
                      </a:r>
                      <a:r>
                        <a:rPr lang="en-US" sz="1100" spc="-5" dirty="0">
                          <a:solidFill>
                            <a:schemeClr val="tx1"/>
                          </a:solidFill>
                          <a:latin typeface="Arial" panose="020B0604020202020204" pitchFamily="34" charset="0"/>
                          <a:cs typeface="Arial" panose="020B0604020202020204" pitchFamily="34" charset="0"/>
                        </a:rPr>
                        <a:t>than 20 </a:t>
                      </a:r>
                      <a:r>
                        <a:rPr lang="en-US" sz="1100" spc="-10" dirty="0">
                          <a:solidFill>
                            <a:schemeClr val="tx1"/>
                          </a:solidFill>
                          <a:latin typeface="Arial" panose="020B0604020202020204" pitchFamily="34" charset="0"/>
                          <a:cs typeface="Arial" panose="020B0604020202020204" pitchFamily="34" charset="0"/>
                        </a:rPr>
                        <a:t>years </a:t>
                      </a:r>
                      <a:r>
                        <a:rPr lang="en-US" sz="1100" spc="-5" dirty="0">
                          <a:solidFill>
                            <a:schemeClr val="tx1"/>
                          </a:solidFill>
                          <a:latin typeface="Arial" panose="020B0604020202020204" pitchFamily="34" charset="0"/>
                          <a:cs typeface="Arial" panose="020B0604020202020204" pitchFamily="34" charset="0"/>
                        </a:rPr>
                        <a:t>of auto finance experience to</a:t>
                      </a:r>
                      <a:r>
                        <a:rPr lang="en-US" sz="1100" spc="-55" dirty="0">
                          <a:solidFill>
                            <a:schemeClr val="tx1"/>
                          </a:solidFill>
                          <a:latin typeface="Arial" panose="020B0604020202020204" pitchFamily="34" charset="0"/>
                          <a:cs typeface="Arial" panose="020B0604020202020204" pitchFamily="34" charset="0"/>
                        </a:rPr>
                        <a:t> </a:t>
                      </a:r>
                      <a:r>
                        <a:rPr lang="en-US" sz="1100" spc="-5" dirty="0">
                          <a:solidFill>
                            <a:schemeClr val="tx1"/>
                          </a:solidFill>
                          <a:latin typeface="Arial" panose="020B0604020202020204" pitchFamily="34" charset="0"/>
                          <a:cs typeface="Arial" panose="020B0604020202020204" pitchFamily="34" charset="0"/>
                        </a:rPr>
                        <a:t>AmeriTrust</a:t>
                      </a:r>
                      <a:endParaRPr lang="en-US" sz="1100" dirty="0">
                        <a:solidFill>
                          <a:schemeClr val="tx1"/>
                        </a:solidFill>
                        <a:latin typeface="Arial" panose="020B0604020202020204" pitchFamily="34" charset="0"/>
                        <a:cs typeface="Arial" panose="020B0604020202020204" pitchFamily="34" charset="0"/>
                      </a:endParaRPr>
                    </a:p>
                  </a:txBody>
                  <a:tcP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134009771"/>
                  </a:ext>
                </a:extLst>
              </a:tr>
              <a:tr h="370840">
                <a:tc>
                  <a:txBody>
                    <a:bodyPr/>
                    <a:lstStyle/>
                    <a:p>
                      <a:pPr marL="548640" marR="552450" lvl="1" algn="l">
                        <a:lnSpc>
                          <a:spcPct val="100000"/>
                        </a:lnSpc>
                      </a:pPr>
                      <a:r>
                        <a:rPr lang="en-US" sz="1400" b="1" spc="-5" dirty="0">
                          <a:solidFill>
                            <a:schemeClr val="tx2"/>
                          </a:solidFill>
                          <a:latin typeface="Arial" panose="020B0604020202020204" pitchFamily="34" charset="0"/>
                          <a:cs typeface="Arial" panose="020B0604020202020204" pitchFamily="34" charset="0"/>
                        </a:rPr>
                        <a:t>Sean Severin  </a:t>
                      </a:r>
                    </a:p>
                    <a:p>
                      <a:pPr marL="548640" marR="552450" lvl="1" algn="l">
                        <a:lnSpc>
                          <a:spcPct val="100000"/>
                        </a:lnSpc>
                      </a:pPr>
                      <a:r>
                        <a:rPr lang="en-US" sz="1200" spc="-5" dirty="0">
                          <a:solidFill>
                            <a:srgbClr val="464646"/>
                          </a:solidFill>
                          <a:latin typeface="Arial" panose="020B0604020202020204" pitchFamily="34" charset="0"/>
                          <a:cs typeface="Arial" panose="020B0604020202020204" pitchFamily="34" charset="0"/>
                        </a:rPr>
                        <a:t>Chief</a:t>
                      </a:r>
                      <a:r>
                        <a:rPr lang="en-US" sz="1200" spc="-65" dirty="0">
                          <a:solidFill>
                            <a:srgbClr val="464646"/>
                          </a:solidFill>
                          <a:latin typeface="Arial" panose="020B0604020202020204" pitchFamily="34" charset="0"/>
                          <a:cs typeface="Arial" panose="020B0604020202020204" pitchFamily="34" charset="0"/>
                        </a:rPr>
                        <a:t> </a:t>
                      </a:r>
                      <a:r>
                        <a:rPr lang="en-US" sz="1200" spc="-5" dirty="0">
                          <a:solidFill>
                            <a:srgbClr val="464646"/>
                          </a:solidFill>
                          <a:latin typeface="Arial" panose="020B0604020202020204" pitchFamily="34" charset="0"/>
                          <a:cs typeface="Arial" panose="020B0604020202020204" pitchFamily="34" charset="0"/>
                        </a:rPr>
                        <a:t>Information </a:t>
                      </a:r>
                      <a:r>
                        <a:rPr lang="en-US" sz="1200" dirty="0">
                          <a:solidFill>
                            <a:srgbClr val="464646"/>
                          </a:solidFill>
                          <a:latin typeface="Arial" panose="020B0604020202020204" pitchFamily="34" charset="0"/>
                          <a:cs typeface="Arial" panose="020B0604020202020204" pitchFamily="34" charset="0"/>
                        </a:rPr>
                        <a:t>Officer</a:t>
                      </a:r>
                      <a:endParaRPr lang="en-US" sz="1200" dirty="0">
                        <a:latin typeface="Arial" panose="020B0604020202020204" pitchFamily="34" charset="0"/>
                        <a:cs typeface="Arial" panose="020B0604020202020204" pitchFamily="34" charset="0"/>
                      </a:endParaRPr>
                    </a:p>
                  </a:txBody>
                  <a:tcPr anchor="ct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tc>
                  <a:txBody>
                    <a:bodyPr/>
                    <a:lstStyle/>
                    <a:p>
                      <a:pPr marL="318770" indent="-171450">
                        <a:lnSpc>
                          <a:spcPct val="100000"/>
                        </a:lnSpc>
                        <a:buClr>
                          <a:schemeClr val="accent1"/>
                        </a:buClr>
                        <a:buFont typeface="Arial" panose="020B0604020202020204" pitchFamily="34" charset="0"/>
                        <a:buChar char="•"/>
                        <a:tabLst>
                          <a:tab pos="320040" algn="l"/>
                        </a:tabLst>
                      </a:pPr>
                      <a:r>
                        <a:rPr lang="en-US" sz="1100" spc="-10" dirty="0">
                          <a:solidFill>
                            <a:schemeClr val="tx1"/>
                          </a:solidFill>
                          <a:latin typeface="Arial" panose="020B0604020202020204" pitchFamily="34" charset="0"/>
                          <a:cs typeface="Arial" panose="020B0604020202020204" pitchFamily="34" charset="0"/>
                        </a:rPr>
                        <a:t>Exp</a:t>
                      </a:r>
                      <a:r>
                        <a:rPr lang="en-US" sz="1100" dirty="0">
                          <a:latin typeface="Arial" panose="020B0604020202020204" pitchFamily="34" charset="0"/>
                          <a:cs typeface="Arial" panose="020B0604020202020204" pitchFamily="34" charset="0"/>
                        </a:rPr>
                        <a:t>ertise in financial solutions, credit integration, and innovative product planning</a:t>
                      </a: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P</a:t>
                      </a:r>
                      <a:r>
                        <a:rPr lang="en-US" sz="1100" dirty="0">
                          <a:latin typeface="Arial" panose="020B0604020202020204" pitchFamily="34" charset="0"/>
                          <a:cs typeface="Arial" panose="020B0604020202020204" pitchFamily="34" charset="0"/>
                        </a:rPr>
                        <a:t>roven leader in technology transformation, operations strategy, and team culture building</a:t>
                      </a:r>
                    </a:p>
                    <a:p>
                      <a:pPr marL="318770" indent="-171450">
                        <a:lnSpc>
                          <a:spcPct val="100000"/>
                        </a:lnSpc>
                        <a:buClr>
                          <a:schemeClr val="accent1"/>
                        </a:buClr>
                        <a:buFont typeface="Arial" panose="020B0604020202020204" pitchFamily="34" charset="0"/>
                        <a:buChar char="•"/>
                        <a:tabLst>
                          <a:tab pos="320040" algn="l"/>
                        </a:tabLst>
                      </a:pPr>
                      <a:r>
                        <a:rPr lang="en-US" sz="1100" dirty="0">
                          <a:latin typeface="Arial" panose="020B0604020202020204" pitchFamily="34" charset="0"/>
                          <a:cs typeface="Arial" panose="020B0604020202020204" pitchFamily="34" charset="0"/>
                        </a:rPr>
                        <a:t>Over 20 years of experience delivering impactful solutions through collaborative leadership</a:t>
                      </a:r>
                      <a:endParaRPr lang="en-US" sz="1100" dirty="0">
                        <a:solidFill>
                          <a:schemeClr val="tx1"/>
                        </a:solidFill>
                        <a:latin typeface="Arial" panose="020B0604020202020204" pitchFamily="34" charset="0"/>
                        <a:cs typeface="Arial" panose="020B0604020202020204" pitchFamily="34" charset="0"/>
                      </a:endParaRPr>
                    </a:p>
                  </a:txBody>
                  <a:tcPr>
                    <a:lnT w="6350" cap="flat" cmpd="sng" algn="ctr">
                      <a:solidFill>
                        <a:schemeClr val="tx2">
                          <a:lumMod val="20000"/>
                          <a:lumOff val="80000"/>
                        </a:schemeClr>
                      </a:solidFill>
                      <a:prstDash val="solid"/>
                      <a:round/>
                      <a:headEnd type="none" w="med" len="med"/>
                      <a:tailEnd type="none" w="med" len="med"/>
                    </a:lnT>
                    <a:lnB w="6350" cap="flat" cmpd="sng" algn="ctr">
                      <a:solidFill>
                        <a:schemeClr val="tx2">
                          <a:lumMod val="20000"/>
                          <a:lumOff val="80000"/>
                        </a:schemeClr>
                      </a:solidFill>
                      <a:prstDash val="solid"/>
                      <a:round/>
                      <a:headEnd type="none" w="med" len="med"/>
                      <a:tailEnd type="none" w="med" len="med"/>
                    </a:lnB>
                  </a:tcPr>
                </a:tc>
                <a:extLst>
                  <a:ext uri="{0D108BD9-81ED-4DB2-BD59-A6C34878D82A}">
                    <a16:rowId xmlns:a16="http://schemas.microsoft.com/office/drawing/2014/main" val="3858155401"/>
                  </a:ext>
                </a:extLst>
              </a:tr>
              <a:tr h="370840">
                <a:tc>
                  <a:txBody>
                    <a:bodyPr/>
                    <a:lstStyle/>
                    <a:p>
                      <a:pPr marL="548640" marR="552450" lvl="1" algn="l">
                        <a:lnSpc>
                          <a:spcPct val="100000"/>
                        </a:lnSpc>
                      </a:pPr>
                      <a:r>
                        <a:rPr lang="en-US" sz="1400" b="1" spc="-5" dirty="0">
                          <a:solidFill>
                            <a:schemeClr val="tx2"/>
                          </a:solidFill>
                          <a:latin typeface="Arial" panose="020B0604020202020204" pitchFamily="34" charset="0"/>
                          <a:cs typeface="Arial" panose="020B0604020202020204" pitchFamily="34" charset="0"/>
                        </a:rPr>
                        <a:t>Xia Zhang </a:t>
                      </a:r>
                    </a:p>
                    <a:p>
                      <a:pPr marL="548640" marR="552450" lvl="1" algn="l">
                        <a:lnSpc>
                          <a:spcPct val="100000"/>
                        </a:lnSpc>
                      </a:pPr>
                      <a:r>
                        <a:rPr lang="en-US" sz="1200" spc="-5" dirty="0">
                          <a:solidFill>
                            <a:srgbClr val="464646"/>
                          </a:solidFill>
                          <a:latin typeface="Arial" panose="020B0604020202020204" pitchFamily="34" charset="0"/>
                          <a:cs typeface="Arial" panose="020B0604020202020204" pitchFamily="34" charset="0"/>
                        </a:rPr>
                        <a:t>Chief</a:t>
                      </a:r>
                      <a:r>
                        <a:rPr lang="en-US" sz="1200" spc="-65" dirty="0">
                          <a:solidFill>
                            <a:srgbClr val="464646"/>
                          </a:solidFill>
                          <a:latin typeface="Arial" panose="020B0604020202020204" pitchFamily="34" charset="0"/>
                          <a:cs typeface="Arial" panose="020B0604020202020204" pitchFamily="34" charset="0"/>
                        </a:rPr>
                        <a:t> </a:t>
                      </a:r>
                      <a:r>
                        <a:rPr lang="en-US" sz="1200" spc="-5" dirty="0">
                          <a:solidFill>
                            <a:srgbClr val="464646"/>
                          </a:solidFill>
                          <a:latin typeface="Arial" panose="020B0604020202020204" pitchFamily="34" charset="0"/>
                          <a:cs typeface="Arial" panose="020B0604020202020204" pitchFamily="34" charset="0"/>
                        </a:rPr>
                        <a:t>Technology </a:t>
                      </a:r>
                      <a:r>
                        <a:rPr lang="en-US" sz="1200" dirty="0">
                          <a:solidFill>
                            <a:srgbClr val="464646"/>
                          </a:solidFill>
                          <a:latin typeface="Arial" panose="020B0604020202020204" pitchFamily="34" charset="0"/>
                          <a:cs typeface="Arial" panose="020B0604020202020204" pitchFamily="34" charset="0"/>
                        </a:rPr>
                        <a:t>Officer</a:t>
                      </a:r>
                      <a:endParaRPr lang="en-US" sz="1200" dirty="0">
                        <a:latin typeface="Arial" panose="020B0604020202020204" pitchFamily="34" charset="0"/>
                        <a:cs typeface="Arial" panose="020B0604020202020204" pitchFamily="34" charset="0"/>
                      </a:endParaRPr>
                    </a:p>
                  </a:txBody>
                  <a:tcPr anchor="ctr">
                    <a:lnT w="6350" cap="flat" cmpd="sng" algn="ctr">
                      <a:solidFill>
                        <a:schemeClr val="tx2">
                          <a:lumMod val="20000"/>
                          <a:lumOff val="80000"/>
                        </a:schemeClr>
                      </a:solidFill>
                      <a:prstDash val="solid"/>
                      <a:round/>
                      <a:headEnd type="none" w="med" len="med"/>
                      <a:tailEnd type="none" w="med" len="med"/>
                    </a:lnT>
                  </a:tcPr>
                </a:tc>
                <a:tc>
                  <a:txBody>
                    <a:bodyPr/>
                    <a:lstStyle/>
                    <a:p>
                      <a:pPr marL="318770" indent="-171450">
                        <a:lnSpc>
                          <a:spcPct val="100000"/>
                        </a:lnSpc>
                        <a:buClr>
                          <a:schemeClr val="accent1"/>
                        </a:buClr>
                        <a:buFont typeface="Arial" panose="020B0604020202020204" pitchFamily="34" charset="0"/>
                        <a:buChar char="•"/>
                        <a:tabLst>
                          <a:tab pos="320040" algn="l"/>
                        </a:tabLst>
                      </a:pPr>
                      <a:r>
                        <a:rPr lang="en-US" sz="1100" spc="-10" dirty="0">
                          <a:solidFill>
                            <a:schemeClr val="tx1"/>
                          </a:solidFill>
                          <a:latin typeface="Arial" panose="020B0604020202020204" pitchFamily="34" charset="0"/>
                          <a:cs typeface="Arial" panose="020B0604020202020204" pitchFamily="34" charset="0"/>
                        </a:rPr>
                        <a:t>Specialty in web application development</a:t>
                      </a:r>
                      <a:endParaRPr lang="en-US" sz="1100" dirty="0">
                        <a:solidFill>
                          <a:schemeClr val="tx1"/>
                        </a:solidFill>
                        <a:latin typeface="Arial" panose="020B0604020202020204" pitchFamily="34" charset="0"/>
                        <a:cs typeface="Arial" panose="020B0604020202020204" pitchFamily="34" charset="0"/>
                      </a:endParaRP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Pivotal role in building AmeriTrust’s loan origination system (LOS)</a:t>
                      </a:r>
                      <a:endParaRPr lang="en-US" sz="1100" dirty="0">
                        <a:solidFill>
                          <a:schemeClr val="tx1"/>
                        </a:solidFill>
                        <a:latin typeface="Arial" panose="020B0604020202020204" pitchFamily="34" charset="0"/>
                        <a:cs typeface="Arial" panose="020B0604020202020204" pitchFamily="34" charset="0"/>
                      </a:endParaRPr>
                    </a:p>
                    <a:p>
                      <a:pPr marL="318770" indent="-171450">
                        <a:lnSpc>
                          <a:spcPct val="100000"/>
                        </a:lnSpc>
                        <a:buClr>
                          <a:schemeClr val="accent1"/>
                        </a:buClr>
                        <a:buFont typeface="Arial" panose="020B0604020202020204" pitchFamily="34" charset="0"/>
                        <a:buChar char="•"/>
                        <a:tabLst>
                          <a:tab pos="320040" algn="l"/>
                        </a:tabLst>
                      </a:pPr>
                      <a:r>
                        <a:rPr lang="en-US" sz="1100" spc="-5" dirty="0">
                          <a:solidFill>
                            <a:schemeClr val="tx1"/>
                          </a:solidFill>
                          <a:latin typeface="Arial" panose="020B0604020202020204" pitchFamily="34" charset="0"/>
                          <a:cs typeface="Arial" panose="020B0604020202020204" pitchFamily="34" charset="0"/>
                        </a:rPr>
                        <a:t>Brings </a:t>
                      </a:r>
                      <a:r>
                        <a:rPr lang="en-US" sz="1100" dirty="0">
                          <a:solidFill>
                            <a:schemeClr val="tx1"/>
                          </a:solidFill>
                          <a:latin typeface="Arial" panose="020B0604020202020204" pitchFamily="34" charset="0"/>
                          <a:cs typeface="Arial" panose="020B0604020202020204" pitchFamily="34" charset="0"/>
                        </a:rPr>
                        <a:t>more </a:t>
                      </a:r>
                      <a:r>
                        <a:rPr lang="en-US" sz="1100" spc="-5" dirty="0">
                          <a:solidFill>
                            <a:schemeClr val="tx1"/>
                          </a:solidFill>
                          <a:latin typeface="Arial" panose="020B0604020202020204" pitchFamily="34" charset="0"/>
                          <a:cs typeface="Arial" panose="020B0604020202020204" pitchFamily="34" charset="0"/>
                        </a:rPr>
                        <a:t>than 30 </a:t>
                      </a:r>
                      <a:r>
                        <a:rPr lang="en-US" sz="1100" spc="-10" dirty="0">
                          <a:solidFill>
                            <a:schemeClr val="tx1"/>
                          </a:solidFill>
                          <a:latin typeface="Arial" panose="020B0604020202020204" pitchFamily="34" charset="0"/>
                          <a:cs typeface="Arial" panose="020B0604020202020204" pitchFamily="34" charset="0"/>
                        </a:rPr>
                        <a:t>years </a:t>
                      </a:r>
                      <a:r>
                        <a:rPr lang="en-US" sz="1100" spc="-5" dirty="0">
                          <a:solidFill>
                            <a:schemeClr val="tx1"/>
                          </a:solidFill>
                          <a:latin typeface="Arial" panose="020B0604020202020204" pitchFamily="34" charset="0"/>
                          <a:cs typeface="Arial" panose="020B0604020202020204" pitchFamily="34" charset="0"/>
                        </a:rPr>
                        <a:t>of information technology experience</a:t>
                      </a:r>
                      <a:endParaRPr lang="en-US" sz="1100" dirty="0">
                        <a:solidFill>
                          <a:schemeClr val="tx1"/>
                        </a:solidFill>
                        <a:latin typeface="Arial" panose="020B0604020202020204" pitchFamily="34" charset="0"/>
                        <a:cs typeface="Arial" panose="020B0604020202020204" pitchFamily="34" charset="0"/>
                      </a:endParaRPr>
                    </a:p>
                  </a:txBody>
                  <a:tcPr>
                    <a:lnT w="6350" cap="flat" cmpd="sng" algn="ctr">
                      <a:solidFill>
                        <a:schemeClr val="tx2">
                          <a:lumMod val="20000"/>
                          <a:lumOff val="80000"/>
                        </a:schemeClr>
                      </a:solidFill>
                      <a:prstDash val="solid"/>
                      <a:round/>
                      <a:headEnd type="none" w="med" len="med"/>
                      <a:tailEnd type="none" w="med" len="med"/>
                    </a:lnT>
                  </a:tcPr>
                </a:tc>
                <a:extLst>
                  <a:ext uri="{0D108BD9-81ED-4DB2-BD59-A6C34878D82A}">
                    <a16:rowId xmlns:a16="http://schemas.microsoft.com/office/drawing/2014/main" val="3576359238"/>
                  </a:ext>
                </a:extLst>
              </a:tr>
            </a:tbl>
          </a:graphicData>
        </a:graphic>
      </p:graphicFrame>
      <p:sp>
        <p:nvSpPr>
          <p:cNvPr id="19" name="Footer Placeholder 2">
            <a:extLst>
              <a:ext uri="{FF2B5EF4-FFF2-40B4-BE49-F238E27FC236}">
                <a16:creationId xmlns:a16="http://schemas.microsoft.com/office/drawing/2014/main" id="{06659C1A-1EDE-C4A6-C78E-DB5E12A29BF6}"/>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idx="4294967295"/>
          </p:nvPr>
        </p:nvSpPr>
        <p:spPr>
          <a:xfrm>
            <a:off x="813053" y="572639"/>
            <a:ext cx="8870315" cy="513715"/>
          </a:xfrm>
          <a:prstGeom prst="rect">
            <a:avLst/>
          </a:prstGeom>
        </p:spPr>
        <p:txBody>
          <a:bodyPr vert="horz" wrap="square" lIns="0" tIns="12700" rIns="0" bIns="0" rtlCol="0">
            <a:spAutoFit/>
          </a:bodyPr>
          <a:lstStyle/>
          <a:p>
            <a:pPr marL="12700">
              <a:spcBef>
                <a:spcPts val="100"/>
              </a:spcBef>
            </a:pPr>
            <a:r>
              <a:rPr lang="en-US" sz="3200" b="1" spc="-30" dirty="0">
                <a:solidFill>
                  <a:srgbClr val="204471"/>
                </a:solidFill>
                <a:latin typeface="Arial"/>
                <a:cs typeface="Arial"/>
              </a:rPr>
              <a:t>AmeriTrust</a:t>
            </a:r>
            <a:r>
              <a:rPr sz="3200" b="1" spc="-30" dirty="0">
                <a:solidFill>
                  <a:srgbClr val="204471"/>
                </a:solidFill>
                <a:latin typeface="Arial"/>
                <a:cs typeface="Arial"/>
              </a:rPr>
              <a:t> Overview</a:t>
            </a:r>
          </a:p>
        </p:txBody>
      </p:sp>
      <p:sp>
        <p:nvSpPr>
          <p:cNvPr id="7" name="object 7"/>
          <p:cNvSpPr txBox="1"/>
          <p:nvPr/>
        </p:nvSpPr>
        <p:spPr>
          <a:xfrm>
            <a:off x="913850" y="1242986"/>
            <a:ext cx="2779309" cy="291618"/>
          </a:xfrm>
          <a:prstGeom prst="rect">
            <a:avLst/>
          </a:prstGeom>
        </p:spPr>
        <p:txBody>
          <a:bodyPr vert="horz" wrap="square" lIns="0" tIns="14478" rIns="0" bIns="0" rtlCol="0">
            <a:spAutoFit/>
          </a:bodyPr>
          <a:lstStyle/>
          <a:p>
            <a:pPr marL="15240">
              <a:spcBef>
                <a:spcPts val="114"/>
              </a:spcBef>
            </a:pPr>
            <a:r>
              <a:rPr b="1" spc="-6" dirty="0">
                <a:solidFill>
                  <a:schemeClr val="tx2"/>
                </a:solidFill>
                <a:latin typeface="Arial" panose="020B0604020202020204" pitchFamily="34" charset="0"/>
                <a:cs typeface="Arial" panose="020B0604020202020204" pitchFamily="34" charset="0"/>
              </a:rPr>
              <a:t>Company</a:t>
            </a:r>
            <a:r>
              <a:rPr b="1" spc="-60" dirty="0">
                <a:solidFill>
                  <a:schemeClr val="tx2"/>
                </a:solidFill>
                <a:latin typeface="Arial" panose="020B0604020202020204" pitchFamily="34" charset="0"/>
                <a:cs typeface="Arial" panose="020B0604020202020204" pitchFamily="34" charset="0"/>
              </a:rPr>
              <a:t> </a:t>
            </a:r>
            <a:r>
              <a:rPr b="1" spc="-6" dirty="0">
                <a:solidFill>
                  <a:schemeClr val="tx2"/>
                </a:solidFill>
                <a:latin typeface="Arial" panose="020B0604020202020204" pitchFamily="34" charset="0"/>
                <a:cs typeface="Arial" panose="020B0604020202020204" pitchFamily="34" charset="0"/>
              </a:rPr>
              <a:t>Background</a:t>
            </a:r>
            <a:endParaRPr dirty="0">
              <a:solidFill>
                <a:schemeClr val="tx2"/>
              </a:solidFill>
              <a:latin typeface="Arial" panose="020B0604020202020204" pitchFamily="34" charset="0"/>
              <a:cs typeface="Arial" panose="020B0604020202020204" pitchFamily="34" charset="0"/>
            </a:endParaRPr>
          </a:p>
        </p:txBody>
      </p:sp>
      <p:sp>
        <p:nvSpPr>
          <p:cNvPr id="8" name="object 8"/>
          <p:cNvSpPr txBox="1"/>
          <p:nvPr/>
        </p:nvSpPr>
        <p:spPr>
          <a:xfrm>
            <a:off x="7686076" y="1242986"/>
            <a:ext cx="3454364" cy="291618"/>
          </a:xfrm>
          <a:prstGeom prst="rect">
            <a:avLst/>
          </a:prstGeom>
        </p:spPr>
        <p:txBody>
          <a:bodyPr vert="horz" wrap="square" lIns="0" tIns="14478" rIns="0" bIns="0" rtlCol="0">
            <a:spAutoFit/>
          </a:bodyPr>
          <a:lstStyle/>
          <a:p>
            <a:pPr marL="15240">
              <a:spcBef>
                <a:spcPts val="114"/>
              </a:spcBef>
            </a:pPr>
            <a:r>
              <a:rPr b="1" spc="-18" dirty="0">
                <a:solidFill>
                  <a:schemeClr val="tx2"/>
                </a:solidFill>
                <a:latin typeface="Arial" panose="020B0604020202020204" pitchFamily="34" charset="0"/>
                <a:cs typeface="Arial" panose="020B0604020202020204" pitchFamily="34" charset="0"/>
              </a:rPr>
              <a:t>Technology </a:t>
            </a:r>
            <a:r>
              <a:rPr b="1" spc="-12" dirty="0">
                <a:solidFill>
                  <a:schemeClr val="tx2"/>
                </a:solidFill>
                <a:latin typeface="Arial" panose="020B0604020202020204" pitchFamily="34" charset="0"/>
                <a:cs typeface="Arial" panose="020B0604020202020204" pitchFamily="34" charset="0"/>
              </a:rPr>
              <a:t>and </a:t>
            </a:r>
            <a:r>
              <a:rPr b="1" spc="-6" dirty="0">
                <a:solidFill>
                  <a:schemeClr val="tx2"/>
                </a:solidFill>
                <a:latin typeface="Arial" panose="020B0604020202020204" pitchFamily="34" charset="0"/>
                <a:cs typeface="Arial" panose="020B0604020202020204" pitchFamily="34" charset="0"/>
              </a:rPr>
              <a:t>Capabilities</a:t>
            </a:r>
            <a:endParaRPr dirty="0">
              <a:solidFill>
                <a:schemeClr val="tx2"/>
              </a:solidFill>
              <a:latin typeface="Arial" panose="020B0604020202020204" pitchFamily="34" charset="0"/>
              <a:cs typeface="Arial" panose="020B0604020202020204" pitchFamily="34" charset="0"/>
            </a:endParaRPr>
          </a:p>
        </p:txBody>
      </p:sp>
      <p:sp>
        <p:nvSpPr>
          <p:cNvPr id="9" name="object 9"/>
          <p:cNvSpPr txBox="1"/>
          <p:nvPr/>
        </p:nvSpPr>
        <p:spPr>
          <a:xfrm>
            <a:off x="1056639" y="1680799"/>
            <a:ext cx="6104131" cy="2724336"/>
          </a:xfrm>
          <a:prstGeom prst="rect">
            <a:avLst/>
          </a:prstGeom>
        </p:spPr>
        <p:txBody>
          <a:bodyPr vert="horz" wrap="square" lIns="0" tIns="15240" rIns="0" bIns="0" rtlCol="0">
            <a:spAutoFit/>
          </a:bodyPr>
          <a:lstStyle/>
          <a:p>
            <a:pPr marL="221742" marR="7620" indent="-206502" algn="l">
              <a:lnSpc>
                <a:spcPct val="120000"/>
              </a:lnSpc>
              <a:spcBef>
                <a:spcPts val="300"/>
              </a:spcBef>
              <a:spcAft>
                <a:spcPts val="300"/>
              </a:spcAft>
              <a:buClr>
                <a:schemeClr val="accent1"/>
              </a:buClr>
              <a:buSzPct val="111111"/>
              <a:buFont typeface="Wingdings"/>
              <a:buChar char=""/>
              <a:tabLst>
                <a:tab pos="222504" algn="l"/>
              </a:tabLst>
            </a:pPr>
            <a:r>
              <a:rPr lang="en-US" sz="1600" dirty="0">
                <a:solidFill>
                  <a:schemeClr val="tx1"/>
                </a:solidFill>
                <a:latin typeface="Arial"/>
                <a:cs typeface="Arial"/>
              </a:rPr>
              <a:t>Using</a:t>
            </a:r>
            <a:r>
              <a:rPr lang="en-US" sz="1600" dirty="0">
                <a:solidFill>
                  <a:schemeClr val="tx1"/>
                </a:solidFill>
                <a:latin typeface="Arial" panose="020B0604020202020204" pitchFamily="34" charset="0"/>
                <a:cs typeface="Arial" panose="020B0604020202020204" pitchFamily="34" charset="0"/>
              </a:rPr>
              <a:t> </a:t>
            </a:r>
            <a:r>
              <a:rPr lang="en-US" sz="1600" spc="-6" dirty="0">
                <a:solidFill>
                  <a:schemeClr val="tx1"/>
                </a:solidFill>
                <a:latin typeface="Arial" panose="020B0604020202020204" pitchFamily="34" charset="0"/>
                <a:cs typeface="Arial" panose="020B0604020202020204" pitchFamily="34" charset="0"/>
              </a:rPr>
              <a:t>proprietary technology, AmeriTrust</a:t>
            </a:r>
            <a:r>
              <a:rPr lang="en-US" sz="1600" dirty="0">
                <a:solidFill>
                  <a:schemeClr val="tx1"/>
                </a:solidFill>
                <a:latin typeface="Arial" panose="020B0604020202020204" pitchFamily="34" charset="0"/>
                <a:cs typeface="Arial" panose="020B0604020202020204" pitchFamily="34" charset="0"/>
              </a:rPr>
              <a:t> has created an </a:t>
            </a:r>
            <a:r>
              <a:rPr lang="en-US" sz="1600" spc="-6" dirty="0">
                <a:solidFill>
                  <a:schemeClr val="tx1"/>
                </a:solidFill>
                <a:latin typeface="Arial" panose="020B0604020202020204" pitchFamily="34" charset="0"/>
                <a:cs typeface="Arial" panose="020B0604020202020204" pitchFamily="34" charset="0"/>
              </a:rPr>
              <a:t>innovative automotive platform with a focus on an underserved market, used vehicle auto leasing. </a:t>
            </a:r>
            <a:endParaRPr sz="1600" dirty="0">
              <a:solidFill>
                <a:schemeClr val="tx1"/>
              </a:solidFill>
              <a:latin typeface="Arial" panose="020B0604020202020204" pitchFamily="34" charset="0"/>
              <a:cs typeface="Arial" panose="020B0604020202020204" pitchFamily="34" charset="0"/>
            </a:endParaRPr>
          </a:p>
          <a:p>
            <a:pPr marL="221742" marR="6096" indent="-206502" algn="l">
              <a:lnSpc>
                <a:spcPct val="120000"/>
              </a:lnSpc>
              <a:spcBef>
                <a:spcPts val="300"/>
              </a:spcBef>
              <a:spcAft>
                <a:spcPts val="300"/>
              </a:spcAft>
              <a:buClr>
                <a:schemeClr val="accent1"/>
              </a:buClr>
              <a:buSzPct val="111111"/>
              <a:buFont typeface="Wingdings"/>
              <a:buChar char=""/>
              <a:tabLst>
                <a:tab pos="222504" algn="l"/>
              </a:tabLst>
            </a:pPr>
            <a:r>
              <a:rPr lang="en-US" sz="1600" spc="-6" dirty="0">
                <a:solidFill>
                  <a:schemeClr val="tx1"/>
                </a:solidFill>
                <a:latin typeface="Arial" panose="020B0604020202020204" pitchFamily="34" charset="0"/>
                <a:cs typeface="Arial" panose="020B0604020202020204" pitchFamily="34" charset="0"/>
              </a:rPr>
              <a:t>AmeriTrust was originally founded by CEO Jeff Morgan as MUSA Auto Finance in Q2 2017</a:t>
            </a:r>
            <a:r>
              <a:rPr lang="en-US" sz="1600" spc="6" dirty="0">
                <a:solidFill>
                  <a:schemeClr val="tx1"/>
                </a:solidFill>
                <a:latin typeface="Arial" panose="020B0604020202020204" pitchFamily="34" charset="0"/>
                <a:cs typeface="Arial" panose="020B0604020202020204" pitchFamily="34" charset="0"/>
              </a:rPr>
              <a:t>. The</a:t>
            </a:r>
            <a:r>
              <a:rPr sz="1600" dirty="0">
                <a:solidFill>
                  <a:schemeClr val="tx1"/>
                </a:solidFill>
                <a:latin typeface="Arial" panose="020B0604020202020204" pitchFamily="34" charset="0"/>
                <a:cs typeface="Arial" panose="020B0604020202020204" pitchFamily="34" charset="0"/>
              </a:rPr>
              <a:t> </a:t>
            </a:r>
            <a:r>
              <a:rPr sz="1600" spc="-6" dirty="0">
                <a:solidFill>
                  <a:schemeClr val="tx1"/>
                </a:solidFill>
                <a:latin typeface="Arial" panose="020B0604020202020204" pitchFamily="34" charset="0"/>
                <a:cs typeface="Arial" panose="020B0604020202020204" pitchFamily="34" charset="0"/>
              </a:rPr>
              <a:t>Company develop</a:t>
            </a:r>
            <a:r>
              <a:rPr lang="en-US" sz="1600" spc="-6" dirty="0">
                <a:solidFill>
                  <a:schemeClr val="tx1"/>
                </a:solidFill>
                <a:latin typeface="Arial" panose="020B0604020202020204" pitchFamily="34" charset="0"/>
                <a:cs typeface="Arial" panose="020B0604020202020204" pitchFamily="34" charset="0"/>
              </a:rPr>
              <a:t>ed</a:t>
            </a:r>
            <a:r>
              <a:rPr sz="1600" spc="-6" dirty="0">
                <a:solidFill>
                  <a:schemeClr val="tx1"/>
                </a:solidFill>
                <a:latin typeface="Arial" panose="020B0604020202020204" pitchFamily="34" charset="0"/>
                <a:cs typeface="Arial" panose="020B0604020202020204" pitchFamily="34" charset="0"/>
              </a:rPr>
              <a:t> </a:t>
            </a:r>
            <a:r>
              <a:rPr sz="1600" dirty="0">
                <a:solidFill>
                  <a:schemeClr val="tx1"/>
                </a:solidFill>
                <a:latin typeface="Arial" panose="020B0604020202020204" pitchFamily="34" charset="0"/>
                <a:cs typeface="Arial" panose="020B0604020202020204" pitchFamily="34" charset="0"/>
              </a:rPr>
              <a:t>a </a:t>
            </a:r>
            <a:r>
              <a:rPr sz="1600" spc="-6" dirty="0">
                <a:solidFill>
                  <a:schemeClr val="tx1"/>
                </a:solidFill>
                <a:latin typeface="Arial" panose="020B0604020202020204" pitchFamily="34" charset="0"/>
                <a:cs typeface="Arial" panose="020B0604020202020204" pitchFamily="34" charset="0"/>
              </a:rPr>
              <a:t>leading position in </a:t>
            </a:r>
            <a:r>
              <a:rPr sz="1600" dirty="0">
                <a:solidFill>
                  <a:schemeClr val="tx1"/>
                </a:solidFill>
                <a:latin typeface="Arial" panose="020B0604020202020204" pitchFamily="34" charset="0"/>
                <a:cs typeface="Arial" panose="020B0604020202020204" pitchFamily="34" charset="0"/>
              </a:rPr>
              <a:t>the </a:t>
            </a:r>
            <a:r>
              <a:rPr sz="1600" spc="-12" dirty="0">
                <a:solidFill>
                  <a:schemeClr val="tx1"/>
                </a:solidFill>
                <a:latin typeface="Arial" panose="020B0604020202020204" pitchFamily="34" charset="0"/>
                <a:cs typeface="Arial" panose="020B0604020202020204" pitchFamily="34" charset="0"/>
              </a:rPr>
              <a:t>prime market </a:t>
            </a:r>
            <a:r>
              <a:rPr sz="1600" spc="-6" dirty="0">
                <a:solidFill>
                  <a:schemeClr val="tx1"/>
                </a:solidFill>
                <a:latin typeface="Arial" panose="020B0604020202020204" pitchFamily="34" charset="0"/>
                <a:cs typeface="Arial" panose="020B0604020202020204" pitchFamily="34" charset="0"/>
              </a:rPr>
              <a:t>with </a:t>
            </a:r>
            <a:r>
              <a:rPr sz="1600" dirty="0">
                <a:solidFill>
                  <a:schemeClr val="tx1"/>
                </a:solidFill>
                <a:latin typeface="Arial" panose="020B0604020202020204" pitchFamily="34" charset="0"/>
                <a:cs typeface="Arial" panose="020B0604020202020204" pitchFamily="34" charset="0"/>
              </a:rPr>
              <a:t>an </a:t>
            </a:r>
            <a:r>
              <a:rPr sz="1600" spc="-6" dirty="0">
                <a:solidFill>
                  <a:schemeClr val="tx1"/>
                </a:solidFill>
                <a:latin typeface="Arial" panose="020B0604020202020204" pitchFamily="34" charset="0"/>
                <a:cs typeface="Arial" panose="020B0604020202020204" pitchFamily="34" charset="0"/>
              </a:rPr>
              <a:t>average </a:t>
            </a:r>
            <a:r>
              <a:rPr sz="1600" dirty="0">
                <a:solidFill>
                  <a:schemeClr val="tx1"/>
                </a:solidFill>
                <a:latin typeface="Arial" panose="020B0604020202020204" pitchFamily="34" charset="0"/>
                <a:cs typeface="Arial" panose="020B0604020202020204" pitchFamily="34" charset="0"/>
              </a:rPr>
              <a:t>lessee </a:t>
            </a:r>
            <a:r>
              <a:rPr sz="1600" spc="-6" dirty="0">
                <a:solidFill>
                  <a:schemeClr val="tx1"/>
                </a:solidFill>
                <a:latin typeface="Arial" panose="020B0604020202020204" pitchFamily="34" charset="0"/>
                <a:cs typeface="Arial" panose="020B0604020202020204" pitchFamily="34" charset="0"/>
              </a:rPr>
              <a:t>FICO score in excess </a:t>
            </a:r>
            <a:r>
              <a:rPr sz="1600" spc="-12" dirty="0">
                <a:solidFill>
                  <a:schemeClr val="tx1"/>
                </a:solidFill>
                <a:latin typeface="Arial" panose="020B0604020202020204" pitchFamily="34" charset="0"/>
                <a:cs typeface="Arial" panose="020B0604020202020204" pitchFamily="34" charset="0"/>
              </a:rPr>
              <a:t>of </a:t>
            </a:r>
            <a:r>
              <a:rPr sz="1600" dirty="0">
                <a:solidFill>
                  <a:schemeClr val="tx1"/>
                </a:solidFill>
                <a:latin typeface="Arial" panose="020B0604020202020204" pitchFamily="34" charset="0"/>
                <a:cs typeface="Arial" panose="020B0604020202020204" pitchFamily="34" charset="0"/>
              </a:rPr>
              <a:t>700. </a:t>
            </a:r>
            <a:r>
              <a:rPr sz="1600" spc="-6" dirty="0">
                <a:solidFill>
                  <a:schemeClr val="tx1"/>
                </a:solidFill>
                <a:latin typeface="Arial" panose="020B0604020202020204" pitchFamily="34" charset="0"/>
                <a:cs typeface="Arial" panose="020B0604020202020204" pitchFamily="34" charset="0"/>
              </a:rPr>
              <a:t>The Company experienced significant growth </a:t>
            </a:r>
            <a:r>
              <a:rPr sz="1600" dirty="0">
                <a:solidFill>
                  <a:schemeClr val="tx1"/>
                </a:solidFill>
                <a:latin typeface="Arial" panose="020B0604020202020204" pitchFamily="34" charset="0"/>
                <a:cs typeface="Arial" panose="020B0604020202020204" pitchFamily="34" charset="0"/>
              </a:rPr>
              <a:t>and </a:t>
            </a:r>
            <a:r>
              <a:rPr sz="1600" spc="-6" dirty="0">
                <a:solidFill>
                  <a:schemeClr val="tx1"/>
                </a:solidFill>
                <a:latin typeface="Arial" panose="020B0604020202020204" pitchFamily="34" charset="0"/>
                <a:cs typeface="Arial" panose="020B0604020202020204" pitchFamily="34" charset="0"/>
              </a:rPr>
              <a:t>achieved superior </a:t>
            </a:r>
            <a:r>
              <a:rPr sz="1600" spc="-12" dirty="0">
                <a:solidFill>
                  <a:schemeClr val="tx1"/>
                </a:solidFill>
                <a:latin typeface="Arial" panose="020B0604020202020204" pitchFamily="34" charset="0"/>
                <a:cs typeface="Arial" panose="020B0604020202020204" pitchFamily="34" charset="0"/>
              </a:rPr>
              <a:t>portfolio </a:t>
            </a:r>
            <a:r>
              <a:rPr sz="1600" spc="-6" dirty="0">
                <a:solidFill>
                  <a:schemeClr val="tx1"/>
                </a:solidFill>
                <a:latin typeface="Arial" panose="020B0604020202020204" pitchFamily="34" charset="0"/>
                <a:cs typeface="Arial" panose="020B0604020202020204" pitchFamily="34" charset="0"/>
              </a:rPr>
              <a:t>performance due </a:t>
            </a:r>
            <a:r>
              <a:rPr sz="1600" spc="6" dirty="0">
                <a:solidFill>
                  <a:schemeClr val="tx1"/>
                </a:solidFill>
                <a:latin typeface="Arial" panose="020B0604020202020204" pitchFamily="34" charset="0"/>
                <a:cs typeface="Arial" panose="020B0604020202020204" pitchFamily="34" charset="0"/>
              </a:rPr>
              <a:t>to </a:t>
            </a:r>
            <a:r>
              <a:rPr sz="1600" dirty="0">
                <a:solidFill>
                  <a:schemeClr val="tx1"/>
                </a:solidFill>
                <a:latin typeface="Arial" panose="020B0604020202020204" pitchFamily="34" charset="0"/>
                <a:cs typeface="Arial" panose="020B0604020202020204" pitchFamily="34" charset="0"/>
              </a:rPr>
              <a:t>several key</a:t>
            </a:r>
            <a:r>
              <a:rPr sz="1600" spc="-84" dirty="0">
                <a:solidFill>
                  <a:schemeClr val="tx1"/>
                </a:solidFill>
                <a:latin typeface="Arial" panose="020B0604020202020204" pitchFamily="34" charset="0"/>
                <a:cs typeface="Arial" panose="020B0604020202020204" pitchFamily="34" charset="0"/>
              </a:rPr>
              <a:t> </a:t>
            </a:r>
            <a:r>
              <a:rPr sz="1600" spc="-6" dirty="0">
                <a:solidFill>
                  <a:schemeClr val="tx1"/>
                </a:solidFill>
                <a:latin typeface="Arial" panose="020B0604020202020204" pitchFamily="34" charset="0"/>
                <a:cs typeface="Arial" panose="020B0604020202020204" pitchFamily="34" charset="0"/>
              </a:rPr>
              <a:t>dynamics:</a:t>
            </a:r>
            <a:endParaRPr lang="en-US" sz="1600" dirty="0">
              <a:solidFill>
                <a:schemeClr val="tx1"/>
              </a:solidFill>
              <a:latin typeface="Arial" panose="020B0604020202020204" pitchFamily="34" charset="0"/>
              <a:cs typeface="Arial" panose="020B0604020202020204" pitchFamily="34" charset="0"/>
            </a:endParaRPr>
          </a:p>
        </p:txBody>
      </p:sp>
      <p:sp>
        <p:nvSpPr>
          <p:cNvPr id="10" name="object 10"/>
          <p:cNvSpPr txBox="1"/>
          <p:nvPr/>
        </p:nvSpPr>
        <p:spPr>
          <a:xfrm>
            <a:off x="1479416" y="4514057"/>
            <a:ext cx="5329691" cy="2957413"/>
          </a:xfrm>
          <a:prstGeom prst="rect">
            <a:avLst/>
          </a:prstGeom>
        </p:spPr>
        <p:txBody>
          <a:bodyPr vert="horz" wrap="square" lIns="0" tIns="53340" rIns="0" bIns="0" rtlCol="0">
            <a:spAutoFit/>
          </a:bodyPr>
          <a:lstStyle/>
          <a:p>
            <a:pPr marL="358140" indent="-342900" algn="l">
              <a:spcBef>
                <a:spcPts val="200"/>
              </a:spcBef>
              <a:spcAft>
                <a:spcPts val="200"/>
              </a:spcAft>
              <a:buClr>
                <a:schemeClr val="accent1"/>
              </a:buClr>
              <a:buSzPct val="111111"/>
              <a:buFont typeface="Wingdings" panose="05000000000000000000" pitchFamily="2" charset="2"/>
              <a:buChar char="§"/>
              <a:tabLst>
                <a:tab pos="222504" algn="l"/>
              </a:tabLst>
            </a:pPr>
            <a:r>
              <a:rPr sz="1500" dirty="0">
                <a:solidFill>
                  <a:schemeClr val="tx1"/>
                </a:solidFill>
                <a:latin typeface="Arial" panose="020B0604020202020204" pitchFamily="34" charset="0"/>
                <a:cs typeface="Arial" panose="020B0604020202020204" pitchFamily="34" charset="0"/>
              </a:rPr>
              <a:t>Target</a:t>
            </a:r>
            <a:r>
              <a:rPr lang="en-US" sz="1500" dirty="0">
                <a:solidFill>
                  <a:schemeClr val="tx1"/>
                </a:solidFill>
                <a:latin typeface="Arial" panose="020B0604020202020204" pitchFamily="34" charset="0"/>
                <a:cs typeface="Arial" panose="020B0604020202020204" pitchFamily="34" charset="0"/>
              </a:rPr>
              <a:t>ing</a:t>
            </a:r>
            <a:r>
              <a:rPr sz="1500" dirty="0">
                <a:solidFill>
                  <a:schemeClr val="tx1"/>
                </a:solidFill>
                <a:latin typeface="Arial" panose="020B0604020202020204" pitchFamily="34" charset="0"/>
                <a:cs typeface="Arial" panose="020B0604020202020204" pitchFamily="34" charset="0"/>
              </a:rPr>
              <a:t> </a:t>
            </a:r>
            <a:r>
              <a:rPr sz="1500" spc="-6" dirty="0">
                <a:solidFill>
                  <a:schemeClr val="tx1"/>
                </a:solidFill>
                <a:latin typeface="Arial" panose="020B0604020202020204" pitchFamily="34" charset="0"/>
                <a:cs typeface="Arial" panose="020B0604020202020204" pitchFamily="34" charset="0"/>
              </a:rPr>
              <a:t>creditworthy </a:t>
            </a:r>
            <a:r>
              <a:rPr sz="1500" dirty="0">
                <a:solidFill>
                  <a:schemeClr val="tx1"/>
                </a:solidFill>
                <a:latin typeface="Arial" panose="020B0604020202020204" pitchFamily="34" charset="0"/>
                <a:cs typeface="Arial" panose="020B0604020202020204" pitchFamily="34" charset="0"/>
              </a:rPr>
              <a:t>lessees </a:t>
            </a:r>
            <a:r>
              <a:rPr sz="1500" spc="-6" dirty="0">
                <a:solidFill>
                  <a:schemeClr val="tx1"/>
                </a:solidFill>
                <a:latin typeface="Arial" panose="020B0604020202020204" pitchFamily="34" charset="0"/>
                <a:cs typeface="Arial" panose="020B0604020202020204" pitchFamily="34" charset="0"/>
              </a:rPr>
              <a:t>with </a:t>
            </a:r>
            <a:r>
              <a:rPr lang="en-US" sz="1500" spc="-6" dirty="0">
                <a:solidFill>
                  <a:schemeClr val="tx1"/>
                </a:solidFill>
                <a:latin typeface="Arial" panose="020B0604020202020204" pitchFamily="34" charset="0"/>
                <a:cs typeface="Arial" panose="020B0604020202020204" pitchFamily="34" charset="0"/>
              </a:rPr>
              <a:t>risk-based pricing.</a:t>
            </a:r>
            <a:endParaRPr sz="1500" dirty="0">
              <a:solidFill>
                <a:schemeClr val="tx1"/>
              </a:solidFill>
              <a:latin typeface="Arial" panose="020B0604020202020204" pitchFamily="34" charset="0"/>
              <a:cs typeface="Arial" panose="020B0604020202020204" pitchFamily="34" charset="0"/>
            </a:endParaRPr>
          </a:p>
          <a:p>
            <a:pPr marL="358140" marR="6096" indent="-342900" algn="l">
              <a:lnSpc>
                <a:spcPct val="120000"/>
              </a:lnSpc>
              <a:spcBef>
                <a:spcPts val="200"/>
              </a:spcBef>
              <a:spcAft>
                <a:spcPts val="200"/>
              </a:spcAft>
              <a:buClr>
                <a:schemeClr val="accent1"/>
              </a:buClr>
              <a:buSzPct val="111111"/>
              <a:buFont typeface="Wingdings" panose="05000000000000000000" pitchFamily="2" charset="2"/>
              <a:buChar char="§"/>
              <a:tabLst>
                <a:tab pos="222504" algn="l"/>
              </a:tabLst>
            </a:pPr>
            <a:r>
              <a:rPr sz="1500" spc="-6" dirty="0">
                <a:solidFill>
                  <a:schemeClr val="tx1"/>
                </a:solidFill>
                <a:latin typeface="Arial" panose="020B0604020202020204" pitchFamily="34" charset="0"/>
                <a:cs typeface="Arial" panose="020B0604020202020204" pitchFamily="34" charset="0"/>
              </a:rPr>
              <a:t>Conservative data-driven approach for setting residuals </a:t>
            </a:r>
            <a:r>
              <a:rPr lang="en-US" sz="1500" spc="-6" dirty="0">
                <a:solidFill>
                  <a:schemeClr val="tx1"/>
                </a:solidFill>
                <a:latin typeface="Arial" panose="020B0604020202020204" pitchFamily="34" charset="0"/>
                <a:cs typeface="Arial" panose="020B0604020202020204" pitchFamily="34" charset="0"/>
              </a:rPr>
              <a:t>utilizing third party data leader A</a:t>
            </a:r>
            <a:r>
              <a:rPr sz="1500" spc="-6" dirty="0">
                <a:solidFill>
                  <a:schemeClr val="tx1"/>
                </a:solidFill>
                <a:latin typeface="Arial" panose="020B0604020202020204" pitchFamily="34" charset="0"/>
                <a:cs typeface="Arial" panose="020B0604020202020204" pitchFamily="34" charset="0"/>
              </a:rPr>
              <a:t>utomotive </a:t>
            </a:r>
            <a:r>
              <a:rPr sz="1500" dirty="0">
                <a:solidFill>
                  <a:schemeClr val="tx1"/>
                </a:solidFill>
                <a:latin typeface="Arial" panose="020B0604020202020204" pitchFamily="34" charset="0"/>
                <a:cs typeface="Arial" panose="020B0604020202020204" pitchFamily="34" charset="0"/>
              </a:rPr>
              <a:t>Lease </a:t>
            </a:r>
            <a:r>
              <a:rPr sz="1500" spc="-6" dirty="0">
                <a:solidFill>
                  <a:schemeClr val="tx1"/>
                </a:solidFill>
                <a:latin typeface="Arial" panose="020B0604020202020204" pitchFamily="34" charset="0"/>
                <a:cs typeface="Arial" panose="020B0604020202020204" pitchFamily="34" charset="0"/>
              </a:rPr>
              <a:t>Guide </a:t>
            </a:r>
            <a:r>
              <a:rPr sz="1500" spc="-12" dirty="0">
                <a:solidFill>
                  <a:schemeClr val="tx1"/>
                </a:solidFill>
                <a:latin typeface="Arial" panose="020B0604020202020204" pitchFamily="34" charset="0"/>
                <a:cs typeface="Arial" panose="020B0604020202020204" pitchFamily="34" charset="0"/>
              </a:rPr>
              <a:t>(“ALG”)</a:t>
            </a:r>
            <a:r>
              <a:rPr sz="1500" spc="-30" dirty="0">
                <a:solidFill>
                  <a:schemeClr val="tx1"/>
                </a:solidFill>
                <a:latin typeface="Arial" panose="020B0604020202020204" pitchFamily="34" charset="0"/>
                <a:cs typeface="Arial" panose="020B0604020202020204" pitchFamily="34" charset="0"/>
              </a:rPr>
              <a:t> </a:t>
            </a:r>
            <a:r>
              <a:rPr sz="1500" spc="-6" dirty="0">
                <a:solidFill>
                  <a:schemeClr val="tx1"/>
                </a:solidFill>
                <a:latin typeface="Arial" panose="020B0604020202020204" pitchFamily="34" charset="0"/>
                <a:cs typeface="Arial" panose="020B0604020202020204" pitchFamily="34" charset="0"/>
              </a:rPr>
              <a:t>projections</a:t>
            </a:r>
            <a:r>
              <a:rPr lang="en-US" sz="1500" spc="-6" dirty="0">
                <a:solidFill>
                  <a:schemeClr val="tx1"/>
                </a:solidFill>
                <a:latin typeface="Arial" panose="020B0604020202020204" pitchFamily="34" charset="0"/>
                <a:cs typeface="Arial" panose="020B0604020202020204" pitchFamily="34" charset="0"/>
              </a:rPr>
              <a:t>.</a:t>
            </a:r>
            <a:endParaRPr sz="1500" dirty="0">
              <a:solidFill>
                <a:schemeClr val="tx1"/>
              </a:solidFill>
              <a:latin typeface="Arial" panose="020B0604020202020204" pitchFamily="34" charset="0"/>
              <a:cs typeface="Arial" panose="020B0604020202020204" pitchFamily="34" charset="0"/>
            </a:endParaRPr>
          </a:p>
          <a:p>
            <a:pPr marL="358140" marR="8382" indent="-342900" algn="l">
              <a:lnSpc>
                <a:spcPct val="120000"/>
              </a:lnSpc>
              <a:spcBef>
                <a:spcPts val="200"/>
              </a:spcBef>
              <a:spcAft>
                <a:spcPts val="200"/>
              </a:spcAft>
              <a:buClr>
                <a:schemeClr val="accent1"/>
              </a:buClr>
              <a:buSzPct val="111111"/>
              <a:buFont typeface="Wingdings" panose="05000000000000000000" pitchFamily="2" charset="2"/>
              <a:buChar char="§"/>
              <a:tabLst>
                <a:tab pos="222504" algn="l"/>
              </a:tabLst>
            </a:pPr>
            <a:r>
              <a:rPr lang="en-US" sz="1500" dirty="0">
                <a:solidFill>
                  <a:schemeClr val="tx1"/>
                </a:solidFill>
                <a:latin typeface="Arial" panose="020B0604020202020204" pitchFamily="34" charset="0"/>
                <a:cs typeface="Arial" panose="020B0604020202020204" pitchFamily="34" charset="0"/>
              </a:rPr>
              <a:t>Used </a:t>
            </a:r>
            <a:r>
              <a:rPr sz="1500" dirty="0">
                <a:solidFill>
                  <a:schemeClr val="tx1"/>
                </a:solidFill>
                <a:latin typeface="Arial" panose="020B0604020202020204" pitchFamily="34" charset="0"/>
                <a:cs typeface="Arial" panose="020B0604020202020204" pitchFamily="34" charset="0"/>
              </a:rPr>
              <a:t>car </a:t>
            </a:r>
            <a:r>
              <a:rPr sz="1500" spc="-6" dirty="0">
                <a:solidFill>
                  <a:schemeClr val="tx1"/>
                </a:solidFill>
                <a:latin typeface="Arial" panose="020B0604020202020204" pitchFamily="34" charset="0"/>
                <a:cs typeface="Arial" panose="020B0604020202020204" pitchFamily="34" charset="0"/>
              </a:rPr>
              <a:t>leasing </a:t>
            </a:r>
            <a:r>
              <a:rPr lang="en-US" sz="1500" spc="-6" dirty="0">
                <a:solidFill>
                  <a:schemeClr val="tx1"/>
                </a:solidFill>
                <a:latin typeface="Arial" panose="020B0604020202020204" pitchFamily="34" charset="0"/>
                <a:cs typeface="Arial" panose="020B0604020202020204" pitchFamily="34" charset="0"/>
              </a:rPr>
              <a:t>remains </a:t>
            </a:r>
            <a:r>
              <a:rPr sz="1500" spc="-6" dirty="0">
                <a:solidFill>
                  <a:schemeClr val="tx1"/>
                </a:solidFill>
                <a:latin typeface="Arial" panose="020B0604020202020204" pitchFamily="34" charset="0"/>
                <a:cs typeface="Arial" panose="020B0604020202020204" pitchFamily="34" charset="0"/>
              </a:rPr>
              <a:t>ripe for  </a:t>
            </a:r>
            <a:r>
              <a:rPr sz="1500" dirty="0">
                <a:solidFill>
                  <a:schemeClr val="tx1"/>
                </a:solidFill>
                <a:latin typeface="Arial" panose="020B0604020202020204" pitchFamily="34" charset="0"/>
                <a:cs typeface="Arial" panose="020B0604020202020204" pitchFamily="34" charset="0"/>
              </a:rPr>
              <a:t>deeper </a:t>
            </a:r>
            <a:r>
              <a:rPr sz="1500" spc="-6" dirty="0">
                <a:solidFill>
                  <a:schemeClr val="tx1"/>
                </a:solidFill>
                <a:latin typeface="Arial" panose="020B0604020202020204" pitchFamily="34" charset="0"/>
                <a:cs typeface="Arial" panose="020B0604020202020204" pitchFamily="34" charset="0"/>
              </a:rPr>
              <a:t>penetration due </a:t>
            </a:r>
            <a:r>
              <a:rPr sz="1500" spc="6" dirty="0">
                <a:solidFill>
                  <a:schemeClr val="tx1"/>
                </a:solidFill>
                <a:latin typeface="Arial" panose="020B0604020202020204" pitchFamily="34" charset="0"/>
                <a:cs typeface="Arial" panose="020B0604020202020204" pitchFamily="34" charset="0"/>
              </a:rPr>
              <a:t>to </a:t>
            </a:r>
            <a:r>
              <a:rPr sz="1500" spc="-6" dirty="0">
                <a:solidFill>
                  <a:schemeClr val="tx1"/>
                </a:solidFill>
                <a:latin typeface="Arial" panose="020B0604020202020204" pitchFamily="34" charset="0"/>
                <a:cs typeface="Arial" panose="020B0604020202020204" pitchFamily="34" charset="0"/>
              </a:rPr>
              <a:t>limited</a:t>
            </a:r>
            <a:r>
              <a:rPr sz="1500" spc="-66" dirty="0">
                <a:solidFill>
                  <a:schemeClr val="tx1"/>
                </a:solidFill>
                <a:latin typeface="Arial" panose="020B0604020202020204" pitchFamily="34" charset="0"/>
                <a:cs typeface="Arial" panose="020B0604020202020204" pitchFamily="34" charset="0"/>
              </a:rPr>
              <a:t> </a:t>
            </a:r>
            <a:r>
              <a:rPr sz="1500" spc="-6" dirty="0">
                <a:solidFill>
                  <a:schemeClr val="tx1"/>
                </a:solidFill>
                <a:latin typeface="Arial" panose="020B0604020202020204" pitchFamily="34" charset="0"/>
                <a:cs typeface="Arial" panose="020B0604020202020204" pitchFamily="34" charset="0"/>
              </a:rPr>
              <a:t>competition</a:t>
            </a:r>
            <a:r>
              <a:rPr lang="en-US" sz="1500" spc="-6" dirty="0">
                <a:solidFill>
                  <a:schemeClr val="tx1"/>
                </a:solidFill>
                <a:latin typeface="Arial" panose="020B0604020202020204" pitchFamily="34" charset="0"/>
                <a:cs typeface="Arial" panose="020B0604020202020204" pitchFamily="34" charset="0"/>
              </a:rPr>
              <a:t>.</a:t>
            </a:r>
            <a:endParaRPr sz="1500" dirty="0">
              <a:solidFill>
                <a:schemeClr val="tx1"/>
              </a:solidFill>
              <a:latin typeface="Arial" panose="020B0604020202020204" pitchFamily="34" charset="0"/>
              <a:cs typeface="Arial" panose="020B0604020202020204" pitchFamily="34" charset="0"/>
            </a:endParaRPr>
          </a:p>
          <a:p>
            <a:pPr marL="358140" marR="9906" indent="-342900" algn="l">
              <a:lnSpc>
                <a:spcPct val="120000"/>
              </a:lnSpc>
              <a:spcBef>
                <a:spcPts val="200"/>
              </a:spcBef>
              <a:spcAft>
                <a:spcPts val="200"/>
              </a:spcAft>
              <a:buClr>
                <a:schemeClr val="accent1"/>
              </a:buClr>
              <a:buSzPct val="111111"/>
              <a:buFont typeface="Wingdings" panose="05000000000000000000" pitchFamily="2" charset="2"/>
              <a:buChar char="§"/>
              <a:tabLst>
                <a:tab pos="222504" algn="l"/>
              </a:tabLst>
            </a:pPr>
            <a:r>
              <a:rPr lang="en-US" sz="1500" spc="-6" dirty="0">
                <a:solidFill>
                  <a:schemeClr val="tx1"/>
                </a:solidFill>
                <a:latin typeface="Arial" panose="020B0604020202020204" pitchFamily="34" charset="0"/>
                <a:cs typeface="Arial" panose="020B0604020202020204" pitchFamily="34" charset="0"/>
              </a:rPr>
              <a:t>F</a:t>
            </a:r>
            <a:r>
              <a:rPr sz="1500" spc="-6" dirty="0">
                <a:solidFill>
                  <a:schemeClr val="tx1"/>
                </a:solidFill>
                <a:latin typeface="Arial" panose="020B0604020202020204" pitchFamily="34" charset="0"/>
                <a:cs typeface="Arial" panose="020B0604020202020204" pitchFamily="34" charset="0"/>
              </a:rPr>
              <a:t>ocus</a:t>
            </a:r>
            <a:r>
              <a:rPr lang="en-US" sz="1500" spc="-6" dirty="0">
                <a:solidFill>
                  <a:schemeClr val="tx1"/>
                </a:solidFill>
                <a:latin typeface="Arial" panose="020B0604020202020204" pitchFamily="34" charset="0"/>
                <a:cs typeface="Arial" panose="020B0604020202020204" pitchFamily="34" charset="0"/>
              </a:rPr>
              <a:t>ed</a:t>
            </a:r>
            <a:r>
              <a:rPr sz="1500" spc="-6" dirty="0">
                <a:solidFill>
                  <a:schemeClr val="tx1"/>
                </a:solidFill>
                <a:latin typeface="Arial" panose="020B0604020202020204" pitchFamily="34" charset="0"/>
                <a:cs typeface="Arial" panose="020B0604020202020204" pitchFamily="34" charset="0"/>
              </a:rPr>
              <a:t> on building </a:t>
            </a:r>
            <a:r>
              <a:rPr sz="1500" dirty="0">
                <a:solidFill>
                  <a:schemeClr val="tx1"/>
                </a:solidFill>
                <a:latin typeface="Arial" panose="020B0604020202020204" pitchFamily="34" charset="0"/>
                <a:cs typeface="Arial" panose="020B0604020202020204" pitchFamily="34" charset="0"/>
              </a:rPr>
              <a:t>strong </a:t>
            </a:r>
            <a:r>
              <a:rPr sz="1500" spc="-6" dirty="0">
                <a:solidFill>
                  <a:schemeClr val="tx1"/>
                </a:solidFill>
                <a:latin typeface="Arial" panose="020B0604020202020204" pitchFamily="34" charset="0"/>
                <a:cs typeface="Arial" panose="020B0604020202020204" pitchFamily="34" charset="0"/>
              </a:rPr>
              <a:t>partnerships </a:t>
            </a:r>
            <a:r>
              <a:rPr lang="en-US" sz="1500" spc="-6" dirty="0">
                <a:solidFill>
                  <a:schemeClr val="tx1"/>
                </a:solidFill>
                <a:latin typeface="Arial" panose="020B0604020202020204" pitchFamily="34" charset="0"/>
                <a:cs typeface="Arial" panose="020B0604020202020204" pitchFamily="34" charset="0"/>
              </a:rPr>
              <a:t>with a goal of being a full spectrum provider to customers nation wide. </a:t>
            </a:r>
          </a:p>
          <a:p>
            <a:pPr marL="358140" marR="9906" indent="-342900" algn="l">
              <a:lnSpc>
                <a:spcPct val="120000"/>
              </a:lnSpc>
              <a:spcBef>
                <a:spcPts val="200"/>
              </a:spcBef>
              <a:spcAft>
                <a:spcPts val="200"/>
              </a:spcAft>
              <a:buClr>
                <a:schemeClr val="accent1"/>
              </a:buClr>
              <a:buSzPct val="111111"/>
              <a:buFont typeface="Wingdings" panose="05000000000000000000" pitchFamily="2" charset="2"/>
              <a:buChar char="§"/>
              <a:tabLst>
                <a:tab pos="222504" algn="l"/>
              </a:tabLst>
            </a:pPr>
            <a:r>
              <a:rPr lang="en-US" sz="1500" spc="-6" dirty="0">
                <a:solidFill>
                  <a:schemeClr val="tx1"/>
                </a:solidFill>
                <a:latin typeface="Arial" panose="020B0604020202020204" pitchFamily="34" charset="0"/>
                <a:cs typeface="Arial" panose="020B0604020202020204" pitchFamily="34" charset="0"/>
              </a:rPr>
              <a:t>Dedication to Proprietary Technology to disrupt the auto lease financing market. </a:t>
            </a:r>
          </a:p>
        </p:txBody>
      </p:sp>
      <p:sp>
        <p:nvSpPr>
          <p:cNvPr id="13" name="object 13"/>
          <p:cNvSpPr txBox="1"/>
          <p:nvPr/>
        </p:nvSpPr>
        <p:spPr>
          <a:xfrm>
            <a:off x="7813039" y="1680366"/>
            <a:ext cx="6030955" cy="1465529"/>
          </a:xfrm>
          <a:prstGeom prst="rect">
            <a:avLst/>
          </a:prstGeom>
        </p:spPr>
        <p:txBody>
          <a:bodyPr vert="horz" wrap="square" lIns="0" tIns="15240" rIns="0" bIns="0" rtlCol="0">
            <a:spAutoFit/>
          </a:bodyPr>
          <a:lstStyle/>
          <a:p>
            <a:pPr marL="221742" marR="6096" indent="-206502" algn="l">
              <a:lnSpc>
                <a:spcPct val="120000"/>
              </a:lnSpc>
              <a:spcBef>
                <a:spcPts val="120"/>
              </a:spcBef>
              <a:buClr>
                <a:schemeClr val="accent1"/>
              </a:buClr>
              <a:buSzPct val="111111"/>
              <a:buFont typeface="Wingdings"/>
              <a:buChar char=""/>
              <a:tabLst>
                <a:tab pos="222504" algn="l"/>
              </a:tabLst>
            </a:pPr>
            <a:r>
              <a:rPr lang="en-US" sz="1600" spc="-6" dirty="0">
                <a:solidFill>
                  <a:schemeClr val="tx1"/>
                </a:solidFill>
                <a:latin typeface="Arial" panose="020B0604020202020204" pitchFamily="34" charset="0"/>
                <a:cs typeface="Arial" panose="020B0604020202020204" pitchFamily="34" charset="0"/>
              </a:rPr>
              <a:t>AmeriTrust</a:t>
            </a:r>
            <a:r>
              <a:rPr sz="1600" spc="-6" dirty="0">
                <a:solidFill>
                  <a:schemeClr val="tx1"/>
                </a:solidFill>
                <a:latin typeface="Arial" panose="020B0604020202020204" pitchFamily="34" charset="0"/>
                <a:cs typeface="Arial" panose="020B0604020202020204" pitchFamily="34" charset="0"/>
              </a:rPr>
              <a:t>’s product </a:t>
            </a:r>
            <a:r>
              <a:rPr sz="1600" spc="-12" dirty="0">
                <a:solidFill>
                  <a:schemeClr val="tx1"/>
                </a:solidFill>
                <a:latin typeface="Arial" panose="020B0604020202020204" pitchFamily="34" charset="0"/>
                <a:cs typeface="Arial" panose="020B0604020202020204" pitchFamily="34" charset="0"/>
              </a:rPr>
              <a:t>offering </a:t>
            </a:r>
            <a:r>
              <a:rPr sz="1600" spc="-6" dirty="0">
                <a:solidFill>
                  <a:schemeClr val="tx1"/>
                </a:solidFill>
                <a:latin typeface="Arial" panose="020B0604020202020204" pitchFamily="34" charset="0"/>
                <a:cs typeface="Arial" panose="020B0604020202020204" pitchFamily="34" charset="0"/>
              </a:rPr>
              <a:t>streamlines leasing for </a:t>
            </a:r>
            <a:r>
              <a:rPr lang="en-US" sz="1600" spc="-6" dirty="0">
                <a:solidFill>
                  <a:schemeClr val="tx1"/>
                </a:solidFill>
                <a:latin typeface="Arial" panose="020B0604020202020204" pitchFamily="34" charset="0"/>
                <a:cs typeface="Arial" panose="020B0604020202020204" pitchFamily="34" charset="0"/>
              </a:rPr>
              <a:t>consumers and </a:t>
            </a:r>
            <a:r>
              <a:rPr sz="1600" spc="-6" dirty="0">
                <a:solidFill>
                  <a:schemeClr val="tx1"/>
                </a:solidFill>
                <a:latin typeface="Arial" panose="020B0604020202020204" pitchFamily="34" charset="0"/>
                <a:cs typeface="Arial" panose="020B0604020202020204" pitchFamily="34" charset="0"/>
              </a:rPr>
              <a:t>dealers as well </a:t>
            </a:r>
            <a:r>
              <a:rPr sz="1600" dirty="0">
                <a:solidFill>
                  <a:schemeClr val="tx1"/>
                </a:solidFill>
                <a:latin typeface="Arial" panose="020B0604020202020204" pitchFamily="34" charset="0"/>
                <a:cs typeface="Arial" panose="020B0604020202020204" pitchFamily="34" charset="0"/>
              </a:rPr>
              <a:t>as </a:t>
            </a:r>
            <a:r>
              <a:rPr sz="1600" spc="-6" dirty="0">
                <a:solidFill>
                  <a:schemeClr val="tx1"/>
                </a:solidFill>
                <a:latin typeface="Arial" panose="020B0604020202020204" pitchFamily="34" charset="0"/>
                <a:cs typeface="Arial" panose="020B0604020202020204" pitchFamily="34" charset="0"/>
              </a:rPr>
              <a:t>incorporates first-of-its-kind technology </a:t>
            </a:r>
            <a:r>
              <a:rPr sz="1600" spc="6" dirty="0">
                <a:solidFill>
                  <a:schemeClr val="tx1"/>
                </a:solidFill>
                <a:latin typeface="Arial" panose="020B0604020202020204" pitchFamily="34" charset="0"/>
                <a:cs typeface="Arial" panose="020B0604020202020204" pitchFamily="34" charset="0"/>
              </a:rPr>
              <a:t>to </a:t>
            </a:r>
            <a:r>
              <a:rPr sz="1600" spc="-6" dirty="0">
                <a:solidFill>
                  <a:schemeClr val="tx1"/>
                </a:solidFill>
                <a:latin typeface="Arial" panose="020B0604020202020204" pitchFamily="34" charset="0"/>
                <a:cs typeface="Arial" panose="020B0604020202020204" pitchFamily="34" charset="0"/>
              </a:rPr>
              <a:t>navigate </a:t>
            </a:r>
            <a:r>
              <a:rPr sz="1600" dirty="0">
                <a:solidFill>
                  <a:schemeClr val="tx1"/>
                </a:solidFill>
                <a:latin typeface="Arial" panose="020B0604020202020204" pitchFamily="34" charset="0"/>
                <a:cs typeface="Arial" panose="020B0604020202020204" pitchFamily="34" charset="0"/>
              </a:rPr>
              <a:t>the </a:t>
            </a:r>
            <a:r>
              <a:rPr sz="1600" spc="-6" dirty="0">
                <a:solidFill>
                  <a:schemeClr val="tx1"/>
                </a:solidFill>
                <a:latin typeface="Arial" panose="020B0604020202020204" pitchFamily="34" charset="0"/>
                <a:cs typeface="Arial" panose="020B0604020202020204" pitchFamily="34" charset="0"/>
              </a:rPr>
              <a:t>underwriting, funding, </a:t>
            </a:r>
            <a:r>
              <a:rPr sz="1600" spc="6" dirty="0">
                <a:solidFill>
                  <a:schemeClr val="tx1"/>
                </a:solidFill>
                <a:latin typeface="Arial" panose="020B0604020202020204" pitchFamily="34" charset="0"/>
                <a:cs typeface="Arial" panose="020B0604020202020204" pitchFamily="34" charset="0"/>
              </a:rPr>
              <a:t>and </a:t>
            </a:r>
            <a:r>
              <a:rPr sz="1600" spc="-6" dirty="0">
                <a:solidFill>
                  <a:schemeClr val="tx1"/>
                </a:solidFill>
                <a:latin typeface="Arial" panose="020B0604020202020204" pitchFamily="34" charset="0"/>
                <a:cs typeface="Arial" panose="020B0604020202020204" pitchFamily="34" charset="0"/>
              </a:rPr>
              <a:t>delivery process, allowing </a:t>
            </a:r>
            <a:r>
              <a:rPr lang="en-US" sz="1600" spc="-6" dirty="0">
                <a:solidFill>
                  <a:schemeClr val="tx1"/>
                </a:solidFill>
                <a:latin typeface="Arial" panose="020B0604020202020204" pitchFamily="34" charset="0"/>
                <a:cs typeface="Arial" panose="020B0604020202020204" pitchFamily="34" charset="0"/>
              </a:rPr>
              <a:t>AmeriTrust</a:t>
            </a:r>
            <a:r>
              <a:rPr sz="1600" dirty="0">
                <a:solidFill>
                  <a:schemeClr val="tx1"/>
                </a:solidFill>
                <a:latin typeface="Arial" panose="020B0604020202020204" pitchFamily="34" charset="0"/>
                <a:cs typeface="Arial" panose="020B0604020202020204" pitchFamily="34" charset="0"/>
              </a:rPr>
              <a:t> </a:t>
            </a:r>
            <a:r>
              <a:rPr sz="1600" spc="12" dirty="0">
                <a:solidFill>
                  <a:schemeClr val="tx1"/>
                </a:solidFill>
                <a:latin typeface="Arial" panose="020B0604020202020204" pitchFamily="34" charset="0"/>
                <a:cs typeface="Arial" panose="020B0604020202020204" pitchFamily="34" charset="0"/>
              </a:rPr>
              <a:t>to </a:t>
            </a:r>
            <a:r>
              <a:rPr sz="1600" spc="-6" dirty="0">
                <a:solidFill>
                  <a:schemeClr val="tx1"/>
                </a:solidFill>
                <a:latin typeface="Arial" panose="020B0604020202020204" pitchFamily="34" charset="0"/>
                <a:cs typeface="Arial" panose="020B0604020202020204" pitchFamily="34" charset="0"/>
              </a:rPr>
              <a:t>complete </a:t>
            </a:r>
            <a:r>
              <a:rPr sz="1600" dirty="0">
                <a:solidFill>
                  <a:schemeClr val="tx1"/>
                </a:solidFill>
                <a:latin typeface="Arial" panose="020B0604020202020204" pitchFamily="34" charset="0"/>
                <a:cs typeface="Arial" panose="020B0604020202020204" pitchFamily="34" charset="0"/>
              </a:rPr>
              <a:t>the entire customer </a:t>
            </a:r>
            <a:r>
              <a:rPr sz="1600" spc="-6" dirty="0">
                <a:solidFill>
                  <a:schemeClr val="tx1"/>
                </a:solidFill>
                <a:latin typeface="Arial" panose="020B0604020202020204" pitchFamily="34" charset="0"/>
                <a:cs typeface="Arial" panose="020B0604020202020204" pitchFamily="34" charset="0"/>
              </a:rPr>
              <a:t>experience in</a:t>
            </a:r>
            <a:r>
              <a:rPr sz="1600" spc="-84" dirty="0">
                <a:solidFill>
                  <a:schemeClr val="tx1"/>
                </a:solidFill>
                <a:latin typeface="Arial" panose="020B0604020202020204" pitchFamily="34" charset="0"/>
                <a:cs typeface="Arial" panose="020B0604020202020204" pitchFamily="34" charset="0"/>
              </a:rPr>
              <a:t> </a:t>
            </a:r>
            <a:r>
              <a:rPr sz="1600" spc="-6" dirty="0">
                <a:solidFill>
                  <a:schemeClr val="tx1"/>
                </a:solidFill>
                <a:latin typeface="Arial" panose="020B0604020202020204" pitchFamily="34" charset="0"/>
                <a:cs typeface="Arial" panose="020B0604020202020204" pitchFamily="34" charset="0"/>
              </a:rPr>
              <a:t>minutes</a:t>
            </a:r>
            <a:r>
              <a:rPr lang="en-US" sz="1600" spc="-6" dirty="0">
                <a:solidFill>
                  <a:schemeClr val="tx1"/>
                </a:solidFill>
                <a:latin typeface="Arial" panose="020B0604020202020204" pitchFamily="34" charset="0"/>
                <a:cs typeface="Arial" panose="020B0604020202020204" pitchFamily="34" charset="0"/>
              </a:rPr>
              <a:t>.</a:t>
            </a:r>
            <a:endParaRPr sz="1600" dirty="0">
              <a:solidFill>
                <a:schemeClr val="tx1"/>
              </a:solidFill>
              <a:latin typeface="Arial" panose="020B0604020202020204" pitchFamily="34" charset="0"/>
              <a:cs typeface="Arial" panose="020B0604020202020204" pitchFamily="34" charset="0"/>
            </a:endParaRPr>
          </a:p>
        </p:txBody>
      </p:sp>
      <p:sp>
        <p:nvSpPr>
          <p:cNvPr id="14" name="object 14"/>
          <p:cNvSpPr/>
          <p:nvPr/>
        </p:nvSpPr>
        <p:spPr>
          <a:xfrm>
            <a:off x="8197754" y="3628857"/>
            <a:ext cx="832104" cy="594360"/>
          </a:xfrm>
          <a:custGeom>
            <a:avLst/>
            <a:gdLst/>
            <a:ahLst/>
            <a:cxnLst/>
            <a:rect l="l" t="t" r="r" b="b"/>
            <a:pathLst>
              <a:path w="693420" h="495300">
                <a:moveTo>
                  <a:pt x="570229" y="363854"/>
                </a:moveTo>
                <a:lnTo>
                  <a:pt x="549646" y="367678"/>
                </a:lnTo>
                <a:lnTo>
                  <a:pt x="532717" y="378063"/>
                </a:lnTo>
                <a:lnTo>
                  <a:pt x="521241" y="393376"/>
                </a:lnTo>
                <a:lnTo>
                  <a:pt x="517016" y="411987"/>
                </a:lnTo>
                <a:lnTo>
                  <a:pt x="521241" y="430619"/>
                </a:lnTo>
                <a:lnTo>
                  <a:pt x="532717" y="445976"/>
                </a:lnTo>
                <a:lnTo>
                  <a:pt x="549646" y="456404"/>
                </a:lnTo>
                <a:lnTo>
                  <a:pt x="570229" y="460247"/>
                </a:lnTo>
                <a:lnTo>
                  <a:pt x="590740" y="456404"/>
                </a:lnTo>
                <a:lnTo>
                  <a:pt x="607631" y="445976"/>
                </a:lnTo>
                <a:lnTo>
                  <a:pt x="611671" y="440562"/>
                </a:lnTo>
                <a:lnTo>
                  <a:pt x="570229" y="440562"/>
                </a:lnTo>
                <a:lnTo>
                  <a:pt x="558182" y="438259"/>
                </a:lnTo>
                <a:lnTo>
                  <a:pt x="548147" y="432038"/>
                </a:lnTo>
                <a:lnTo>
                  <a:pt x="541279" y="422935"/>
                </a:lnTo>
                <a:lnTo>
                  <a:pt x="538733" y="411987"/>
                </a:lnTo>
                <a:lnTo>
                  <a:pt x="541279" y="401060"/>
                </a:lnTo>
                <a:lnTo>
                  <a:pt x="548147" y="392001"/>
                </a:lnTo>
                <a:lnTo>
                  <a:pt x="558182" y="385824"/>
                </a:lnTo>
                <a:lnTo>
                  <a:pt x="570229" y="383539"/>
                </a:lnTo>
                <a:lnTo>
                  <a:pt x="611730" y="383539"/>
                </a:lnTo>
                <a:lnTo>
                  <a:pt x="607631" y="378063"/>
                </a:lnTo>
                <a:lnTo>
                  <a:pt x="590740" y="367678"/>
                </a:lnTo>
                <a:lnTo>
                  <a:pt x="570229" y="363854"/>
                </a:lnTo>
                <a:close/>
              </a:path>
              <a:path w="693420" h="495300">
                <a:moveTo>
                  <a:pt x="611730" y="383539"/>
                </a:moveTo>
                <a:lnTo>
                  <a:pt x="570229" y="383539"/>
                </a:lnTo>
                <a:lnTo>
                  <a:pt x="582257" y="385824"/>
                </a:lnTo>
                <a:lnTo>
                  <a:pt x="592248" y="392001"/>
                </a:lnTo>
                <a:lnTo>
                  <a:pt x="599072" y="401060"/>
                </a:lnTo>
                <a:lnTo>
                  <a:pt x="601598" y="411987"/>
                </a:lnTo>
                <a:lnTo>
                  <a:pt x="599072" y="422935"/>
                </a:lnTo>
                <a:lnTo>
                  <a:pt x="592248" y="432038"/>
                </a:lnTo>
                <a:lnTo>
                  <a:pt x="582257" y="438259"/>
                </a:lnTo>
                <a:lnTo>
                  <a:pt x="570229" y="440562"/>
                </a:lnTo>
                <a:lnTo>
                  <a:pt x="611671" y="440562"/>
                </a:lnTo>
                <a:lnTo>
                  <a:pt x="619093" y="430619"/>
                </a:lnTo>
                <a:lnTo>
                  <a:pt x="623315" y="411987"/>
                </a:lnTo>
                <a:lnTo>
                  <a:pt x="619093" y="393376"/>
                </a:lnTo>
                <a:lnTo>
                  <a:pt x="611730" y="383539"/>
                </a:lnTo>
                <a:close/>
              </a:path>
              <a:path w="693420" h="495300">
                <a:moveTo>
                  <a:pt x="408304" y="157733"/>
                </a:moveTo>
                <a:lnTo>
                  <a:pt x="408304" y="186308"/>
                </a:lnTo>
                <a:lnTo>
                  <a:pt x="413130" y="190626"/>
                </a:lnTo>
                <a:lnTo>
                  <a:pt x="417956" y="195071"/>
                </a:lnTo>
                <a:lnTo>
                  <a:pt x="422782" y="199389"/>
                </a:lnTo>
                <a:lnTo>
                  <a:pt x="473582" y="254253"/>
                </a:lnTo>
                <a:lnTo>
                  <a:pt x="478408" y="260857"/>
                </a:lnTo>
                <a:lnTo>
                  <a:pt x="475995" y="267334"/>
                </a:lnTo>
                <a:lnTo>
                  <a:pt x="408304" y="267334"/>
                </a:lnTo>
                <a:lnTo>
                  <a:pt x="408304" y="425195"/>
                </a:lnTo>
                <a:lnTo>
                  <a:pt x="497712" y="425195"/>
                </a:lnTo>
                <a:lnTo>
                  <a:pt x="495299" y="420750"/>
                </a:lnTo>
                <a:lnTo>
                  <a:pt x="495299" y="411987"/>
                </a:lnTo>
                <a:lnTo>
                  <a:pt x="501221" y="385673"/>
                </a:lnTo>
                <a:lnTo>
                  <a:pt x="517334" y="364061"/>
                </a:lnTo>
                <a:lnTo>
                  <a:pt x="541162" y="349426"/>
                </a:lnTo>
                <a:lnTo>
                  <a:pt x="570229" y="344042"/>
                </a:lnTo>
                <a:lnTo>
                  <a:pt x="682052" y="344042"/>
                </a:lnTo>
                <a:lnTo>
                  <a:pt x="674957" y="327742"/>
                </a:lnTo>
                <a:lnTo>
                  <a:pt x="649784" y="300348"/>
                </a:lnTo>
                <a:lnTo>
                  <a:pt x="608262" y="280734"/>
                </a:lnTo>
                <a:lnTo>
                  <a:pt x="546099" y="273938"/>
                </a:lnTo>
                <a:lnTo>
                  <a:pt x="536320" y="273938"/>
                </a:lnTo>
                <a:lnTo>
                  <a:pt x="529081" y="269620"/>
                </a:lnTo>
                <a:lnTo>
                  <a:pt x="451865" y="186308"/>
                </a:lnTo>
                <a:lnTo>
                  <a:pt x="421540" y="162216"/>
                </a:lnTo>
                <a:lnTo>
                  <a:pt x="408304" y="157733"/>
                </a:lnTo>
                <a:close/>
              </a:path>
              <a:path w="693420" h="495300">
                <a:moveTo>
                  <a:pt x="682052" y="344042"/>
                </a:moveTo>
                <a:lnTo>
                  <a:pt x="570229" y="344042"/>
                </a:lnTo>
                <a:lnTo>
                  <a:pt x="600261" y="349426"/>
                </a:lnTo>
                <a:lnTo>
                  <a:pt x="623982" y="364061"/>
                </a:lnTo>
                <a:lnTo>
                  <a:pt x="639560" y="385673"/>
                </a:lnTo>
                <a:lnTo>
                  <a:pt x="645159" y="411987"/>
                </a:lnTo>
                <a:lnTo>
                  <a:pt x="645159" y="425195"/>
                </a:lnTo>
                <a:lnTo>
                  <a:pt x="649985" y="425195"/>
                </a:lnTo>
                <a:lnTo>
                  <a:pt x="667970" y="422721"/>
                </a:lnTo>
                <a:lnTo>
                  <a:pt x="681656" y="415305"/>
                </a:lnTo>
                <a:lnTo>
                  <a:pt x="690366" y="402961"/>
                </a:lnTo>
                <a:lnTo>
                  <a:pt x="693415" y="385673"/>
                </a:lnTo>
                <a:lnTo>
                  <a:pt x="688071" y="357872"/>
                </a:lnTo>
                <a:lnTo>
                  <a:pt x="682052" y="344042"/>
                </a:lnTo>
                <a:close/>
              </a:path>
              <a:path w="693420" h="495300">
                <a:moveTo>
                  <a:pt x="89407" y="0"/>
                </a:moveTo>
                <a:lnTo>
                  <a:pt x="70103" y="0"/>
                </a:lnTo>
                <a:lnTo>
                  <a:pt x="62864" y="6603"/>
                </a:lnTo>
                <a:lnTo>
                  <a:pt x="62864" y="26288"/>
                </a:lnTo>
                <a:lnTo>
                  <a:pt x="50198" y="27491"/>
                </a:lnTo>
                <a:lnTo>
                  <a:pt x="10179" y="52770"/>
                </a:lnTo>
                <a:lnTo>
                  <a:pt x="0" y="85470"/>
                </a:lnTo>
                <a:lnTo>
                  <a:pt x="0" y="436117"/>
                </a:lnTo>
                <a:lnTo>
                  <a:pt x="16890" y="477773"/>
                </a:lnTo>
                <a:lnTo>
                  <a:pt x="65277" y="495299"/>
                </a:lnTo>
                <a:lnTo>
                  <a:pt x="316483" y="495299"/>
                </a:lnTo>
                <a:lnTo>
                  <a:pt x="362457" y="477773"/>
                </a:lnTo>
                <a:lnTo>
                  <a:pt x="373093" y="464565"/>
                </a:lnTo>
                <a:lnTo>
                  <a:pt x="55625" y="464565"/>
                </a:lnTo>
                <a:lnTo>
                  <a:pt x="48259" y="460247"/>
                </a:lnTo>
                <a:lnTo>
                  <a:pt x="43433" y="455802"/>
                </a:lnTo>
                <a:lnTo>
                  <a:pt x="36194" y="451484"/>
                </a:lnTo>
                <a:lnTo>
                  <a:pt x="33781" y="442721"/>
                </a:lnTo>
                <a:lnTo>
                  <a:pt x="33781" y="122681"/>
                </a:lnTo>
                <a:lnTo>
                  <a:pt x="381761" y="122681"/>
                </a:lnTo>
                <a:lnTo>
                  <a:pt x="381761" y="92074"/>
                </a:lnTo>
                <a:lnTo>
                  <a:pt x="79755" y="92074"/>
                </a:lnTo>
                <a:lnTo>
                  <a:pt x="71272" y="90499"/>
                </a:lnTo>
                <a:lnTo>
                  <a:pt x="64373" y="86042"/>
                </a:lnTo>
                <a:lnTo>
                  <a:pt x="59735" y="79109"/>
                </a:lnTo>
                <a:lnTo>
                  <a:pt x="58038" y="70103"/>
                </a:lnTo>
                <a:lnTo>
                  <a:pt x="58038" y="65785"/>
                </a:lnTo>
                <a:lnTo>
                  <a:pt x="60451" y="59181"/>
                </a:lnTo>
                <a:lnTo>
                  <a:pt x="62864" y="57022"/>
                </a:lnTo>
                <a:lnTo>
                  <a:pt x="373093" y="57022"/>
                </a:lnTo>
                <a:lnTo>
                  <a:pt x="370564" y="52770"/>
                </a:lnTo>
                <a:lnTo>
                  <a:pt x="329096" y="27491"/>
                </a:lnTo>
                <a:lnTo>
                  <a:pt x="316483" y="26288"/>
                </a:lnTo>
                <a:lnTo>
                  <a:pt x="96646" y="26288"/>
                </a:lnTo>
                <a:lnTo>
                  <a:pt x="96646" y="6603"/>
                </a:lnTo>
                <a:lnTo>
                  <a:pt x="89407" y="0"/>
                </a:lnTo>
                <a:close/>
              </a:path>
              <a:path w="693420" h="495300">
                <a:moveTo>
                  <a:pt x="381761" y="122681"/>
                </a:moveTo>
                <a:lnTo>
                  <a:pt x="345439" y="122681"/>
                </a:lnTo>
                <a:lnTo>
                  <a:pt x="345439" y="442721"/>
                </a:lnTo>
                <a:lnTo>
                  <a:pt x="343026" y="451484"/>
                </a:lnTo>
                <a:lnTo>
                  <a:pt x="338200" y="455802"/>
                </a:lnTo>
                <a:lnTo>
                  <a:pt x="330961" y="460247"/>
                </a:lnTo>
                <a:lnTo>
                  <a:pt x="323722" y="464565"/>
                </a:lnTo>
                <a:lnTo>
                  <a:pt x="373093" y="464565"/>
                </a:lnTo>
                <a:lnTo>
                  <a:pt x="376634" y="458612"/>
                </a:lnTo>
                <a:lnTo>
                  <a:pt x="380442" y="447573"/>
                </a:lnTo>
                <a:lnTo>
                  <a:pt x="381761" y="436117"/>
                </a:lnTo>
                <a:lnTo>
                  <a:pt x="381761" y="122681"/>
                </a:lnTo>
                <a:close/>
              </a:path>
              <a:path w="693420" h="495300">
                <a:moveTo>
                  <a:pt x="212597" y="212597"/>
                </a:moveTo>
                <a:lnTo>
                  <a:pt x="137667" y="212597"/>
                </a:lnTo>
                <a:lnTo>
                  <a:pt x="120060" y="215018"/>
                </a:lnTo>
                <a:lnTo>
                  <a:pt x="107203" y="222154"/>
                </a:lnTo>
                <a:lnTo>
                  <a:pt x="99323" y="233814"/>
                </a:lnTo>
                <a:lnTo>
                  <a:pt x="96646" y="249808"/>
                </a:lnTo>
                <a:lnTo>
                  <a:pt x="96646" y="346328"/>
                </a:lnTo>
                <a:lnTo>
                  <a:pt x="99323" y="362269"/>
                </a:lnTo>
                <a:lnTo>
                  <a:pt x="107203" y="373935"/>
                </a:lnTo>
                <a:lnTo>
                  <a:pt x="120060" y="381101"/>
                </a:lnTo>
                <a:lnTo>
                  <a:pt x="137667" y="383539"/>
                </a:lnTo>
                <a:lnTo>
                  <a:pt x="241553" y="383539"/>
                </a:lnTo>
                <a:lnTo>
                  <a:pt x="260629" y="381101"/>
                </a:lnTo>
                <a:lnTo>
                  <a:pt x="274240" y="373935"/>
                </a:lnTo>
                <a:lnTo>
                  <a:pt x="279779" y="366013"/>
                </a:lnTo>
                <a:lnTo>
                  <a:pt x="137667" y="366013"/>
                </a:lnTo>
                <a:lnTo>
                  <a:pt x="127148" y="365081"/>
                </a:lnTo>
                <a:lnTo>
                  <a:pt x="120475" y="361886"/>
                </a:lnTo>
                <a:lnTo>
                  <a:pt x="116968" y="355834"/>
                </a:lnTo>
                <a:lnTo>
                  <a:pt x="115950" y="346328"/>
                </a:lnTo>
                <a:lnTo>
                  <a:pt x="115950" y="278383"/>
                </a:lnTo>
                <a:lnTo>
                  <a:pt x="113537" y="276097"/>
                </a:lnTo>
                <a:lnTo>
                  <a:pt x="110785" y="269525"/>
                </a:lnTo>
                <a:lnTo>
                  <a:pt x="109616" y="262953"/>
                </a:lnTo>
                <a:lnTo>
                  <a:pt x="109805" y="256381"/>
                </a:lnTo>
                <a:lnTo>
                  <a:pt x="137687" y="225428"/>
                </a:lnTo>
                <a:lnTo>
                  <a:pt x="144970" y="224345"/>
                </a:lnTo>
                <a:lnTo>
                  <a:pt x="206128" y="224345"/>
                </a:lnTo>
                <a:lnTo>
                  <a:pt x="212597" y="212597"/>
                </a:lnTo>
                <a:close/>
              </a:path>
              <a:path w="693420" h="495300">
                <a:moveTo>
                  <a:pt x="285114" y="243204"/>
                </a:moveTo>
                <a:lnTo>
                  <a:pt x="265810" y="273938"/>
                </a:lnTo>
                <a:lnTo>
                  <a:pt x="265810" y="346328"/>
                </a:lnTo>
                <a:lnTo>
                  <a:pt x="264413" y="355834"/>
                </a:lnTo>
                <a:lnTo>
                  <a:pt x="260064" y="361886"/>
                </a:lnTo>
                <a:lnTo>
                  <a:pt x="252523" y="365081"/>
                </a:lnTo>
                <a:lnTo>
                  <a:pt x="241553" y="366013"/>
                </a:lnTo>
                <a:lnTo>
                  <a:pt x="279779" y="366013"/>
                </a:lnTo>
                <a:lnTo>
                  <a:pt x="282398" y="362269"/>
                </a:lnTo>
                <a:lnTo>
                  <a:pt x="285114" y="346328"/>
                </a:lnTo>
                <a:lnTo>
                  <a:pt x="285114" y="243204"/>
                </a:lnTo>
                <a:close/>
              </a:path>
              <a:path w="693420" h="495300">
                <a:moveTo>
                  <a:pt x="149859" y="243204"/>
                </a:moveTo>
                <a:lnTo>
                  <a:pt x="142493" y="247649"/>
                </a:lnTo>
                <a:lnTo>
                  <a:pt x="132841" y="249808"/>
                </a:lnTo>
                <a:lnTo>
                  <a:pt x="130428" y="258571"/>
                </a:lnTo>
                <a:lnTo>
                  <a:pt x="135254" y="265175"/>
                </a:lnTo>
                <a:lnTo>
                  <a:pt x="176402" y="335279"/>
                </a:lnTo>
                <a:lnTo>
                  <a:pt x="181568" y="341495"/>
                </a:lnTo>
                <a:lnTo>
                  <a:pt x="188769" y="343566"/>
                </a:lnTo>
                <a:lnTo>
                  <a:pt x="196423" y="341495"/>
                </a:lnTo>
                <a:lnTo>
                  <a:pt x="202945" y="335279"/>
                </a:lnTo>
                <a:lnTo>
                  <a:pt x="225108" y="298068"/>
                </a:lnTo>
                <a:lnTo>
                  <a:pt x="188467" y="298068"/>
                </a:lnTo>
                <a:lnTo>
                  <a:pt x="161924" y="252094"/>
                </a:lnTo>
                <a:lnTo>
                  <a:pt x="159511" y="245490"/>
                </a:lnTo>
                <a:lnTo>
                  <a:pt x="149859" y="243204"/>
                </a:lnTo>
                <a:close/>
              </a:path>
              <a:path w="693420" h="495300">
                <a:moveTo>
                  <a:pt x="253745" y="203834"/>
                </a:moveTo>
                <a:lnTo>
                  <a:pt x="243966" y="205993"/>
                </a:lnTo>
                <a:lnTo>
                  <a:pt x="239140" y="212597"/>
                </a:lnTo>
                <a:lnTo>
                  <a:pt x="188467" y="298068"/>
                </a:lnTo>
                <a:lnTo>
                  <a:pt x="225108" y="298068"/>
                </a:lnTo>
                <a:lnTo>
                  <a:pt x="268223" y="225678"/>
                </a:lnTo>
                <a:lnTo>
                  <a:pt x="270636" y="219201"/>
                </a:lnTo>
                <a:lnTo>
                  <a:pt x="268223" y="210438"/>
                </a:lnTo>
                <a:lnTo>
                  <a:pt x="260984" y="205993"/>
                </a:lnTo>
                <a:lnTo>
                  <a:pt x="253745" y="203834"/>
                </a:lnTo>
                <a:close/>
              </a:path>
              <a:path w="693420" h="495300">
                <a:moveTo>
                  <a:pt x="206128" y="224345"/>
                </a:moveTo>
                <a:lnTo>
                  <a:pt x="144970" y="224345"/>
                </a:lnTo>
                <a:lnTo>
                  <a:pt x="152253" y="224500"/>
                </a:lnTo>
                <a:lnTo>
                  <a:pt x="159511" y="225678"/>
                </a:lnTo>
                <a:lnTo>
                  <a:pt x="164337" y="225678"/>
                </a:lnTo>
                <a:lnTo>
                  <a:pt x="166750" y="227964"/>
                </a:lnTo>
                <a:lnTo>
                  <a:pt x="171576" y="230123"/>
                </a:lnTo>
                <a:lnTo>
                  <a:pt x="202945" y="230123"/>
                </a:lnTo>
                <a:lnTo>
                  <a:pt x="206128" y="224345"/>
                </a:lnTo>
                <a:close/>
              </a:path>
              <a:path w="693420" h="495300">
                <a:moveTo>
                  <a:pt x="137667" y="57022"/>
                </a:moveTo>
                <a:lnTo>
                  <a:pt x="96646" y="57022"/>
                </a:lnTo>
                <a:lnTo>
                  <a:pt x="101472" y="59181"/>
                </a:lnTo>
                <a:lnTo>
                  <a:pt x="103885" y="65785"/>
                </a:lnTo>
                <a:lnTo>
                  <a:pt x="103885" y="70103"/>
                </a:lnTo>
                <a:lnTo>
                  <a:pt x="101812" y="79109"/>
                </a:lnTo>
                <a:lnTo>
                  <a:pt x="96345" y="86042"/>
                </a:lnTo>
                <a:lnTo>
                  <a:pt x="88616" y="90499"/>
                </a:lnTo>
                <a:lnTo>
                  <a:pt x="79755" y="92074"/>
                </a:lnTo>
                <a:lnTo>
                  <a:pt x="154685" y="92074"/>
                </a:lnTo>
                <a:lnTo>
                  <a:pt x="144734" y="90499"/>
                </a:lnTo>
                <a:lnTo>
                  <a:pt x="137080" y="86042"/>
                </a:lnTo>
                <a:lnTo>
                  <a:pt x="132165" y="79109"/>
                </a:lnTo>
                <a:lnTo>
                  <a:pt x="130428" y="70103"/>
                </a:lnTo>
                <a:lnTo>
                  <a:pt x="130428" y="65785"/>
                </a:lnTo>
                <a:lnTo>
                  <a:pt x="132841" y="59181"/>
                </a:lnTo>
                <a:lnTo>
                  <a:pt x="137667" y="57022"/>
                </a:lnTo>
                <a:close/>
              </a:path>
              <a:path w="693420" h="495300">
                <a:moveTo>
                  <a:pt x="210184" y="57022"/>
                </a:moveTo>
                <a:lnTo>
                  <a:pt x="169163" y="57022"/>
                </a:lnTo>
                <a:lnTo>
                  <a:pt x="173989" y="59181"/>
                </a:lnTo>
                <a:lnTo>
                  <a:pt x="176402" y="65785"/>
                </a:lnTo>
                <a:lnTo>
                  <a:pt x="176402" y="70103"/>
                </a:lnTo>
                <a:lnTo>
                  <a:pt x="174706" y="79109"/>
                </a:lnTo>
                <a:lnTo>
                  <a:pt x="170068" y="86042"/>
                </a:lnTo>
                <a:lnTo>
                  <a:pt x="163169" y="90499"/>
                </a:lnTo>
                <a:lnTo>
                  <a:pt x="154685" y="92074"/>
                </a:lnTo>
                <a:lnTo>
                  <a:pt x="227075" y="92074"/>
                </a:lnTo>
                <a:lnTo>
                  <a:pt x="218215" y="90499"/>
                </a:lnTo>
                <a:lnTo>
                  <a:pt x="210486" y="86042"/>
                </a:lnTo>
                <a:lnTo>
                  <a:pt x="205019" y="79109"/>
                </a:lnTo>
                <a:lnTo>
                  <a:pt x="202945" y="70103"/>
                </a:lnTo>
                <a:lnTo>
                  <a:pt x="202945" y="65785"/>
                </a:lnTo>
                <a:lnTo>
                  <a:pt x="207771" y="59181"/>
                </a:lnTo>
                <a:lnTo>
                  <a:pt x="210184" y="57022"/>
                </a:lnTo>
                <a:close/>
              </a:path>
              <a:path w="693420" h="495300">
                <a:moveTo>
                  <a:pt x="285114" y="57022"/>
                </a:moveTo>
                <a:lnTo>
                  <a:pt x="243966" y="57022"/>
                </a:lnTo>
                <a:lnTo>
                  <a:pt x="246379" y="59181"/>
                </a:lnTo>
                <a:lnTo>
                  <a:pt x="248919" y="65785"/>
                </a:lnTo>
                <a:lnTo>
                  <a:pt x="248919" y="70103"/>
                </a:lnTo>
                <a:lnTo>
                  <a:pt x="247203" y="79109"/>
                </a:lnTo>
                <a:lnTo>
                  <a:pt x="242522" y="86042"/>
                </a:lnTo>
                <a:lnTo>
                  <a:pt x="235579" y="90499"/>
                </a:lnTo>
                <a:lnTo>
                  <a:pt x="227075" y="92074"/>
                </a:lnTo>
                <a:lnTo>
                  <a:pt x="299592" y="92074"/>
                </a:lnTo>
                <a:lnTo>
                  <a:pt x="291109" y="90499"/>
                </a:lnTo>
                <a:lnTo>
                  <a:pt x="284210" y="86042"/>
                </a:lnTo>
                <a:lnTo>
                  <a:pt x="279572" y="79109"/>
                </a:lnTo>
                <a:lnTo>
                  <a:pt x="277875" y="70103"/>
                </a:lnTo>
                <a:lnTo>
                  <a:pt x="277875" y="65785"/>
                </a:lnTo>
                <a:lnTo>
                  <a:pt x="280288" y="59181"/>
                </a:lnTo>
                <a:lnTo>
                  <a:pt x="285114" y="57022"/>
                </a:lnTo>
                <a:close/>
              </a:path>
              <a:path w="693420" h="495300">
                <a:moveTo>
                  <a:pt x="373093" y="57022"/>
                </a:moveTo>
                <a:lnTo>
                  <a:pt x="316483" y="57022"/>
                </a:lnTo>
                <a:lnTo>
                  <a:pt x="321309" y="59181"/>
                </a:lnTo>
                <a:lnTo>
                  <a:pt x="323722" y="65785"/>
                </a:lnTo>
                <a:lnTo>
                  <a:pt x="323722" y="70103"/>
                </a:lnTo>
                <a:lnTo>
                  <a:pt x="321988" y="79109"/>
                </a:lnTo>
                <a:lnTo>
                  <a:pt x="317087" y="86042"/>
                </a:lnTo>
                <a:lnTo>
                  <a:pt x="309471" y="90499"/>
                </a:lnTo>
                <a:lnTo>
                  <a:pt x="299592" y="92074"/>
                </a:lnTo>
                <a:lnTo>
                  <a:pt x="381761" y="92074"/>
                </a:lnTo>
                <a:lnTo>
                  <a:pt x="381761" y="85470"/>
                </a:lnTo>
                <a:lnTo>
                  <a:pt x="380442" y="74015"/>
                </a:lnTo>
                <a:lnTo>
                  <a:pt x="376634" y="62976"/>
                </a:lnTo>
                <a:lnTo>
                  <a:pt x="373093" y="57022"/>
                </a:lnTo>
                <a:close/>
              </a:path>
              <a:path w="693420" h="495300">
                <a:moveTo>
                  <a:pt x="96646" y="57022"/>
                </a:moveTo>
                <a:lnTo>
                  <a:pt x="62864" y="57022"/>
                </a:lnTo>
                <a:lnTo>
                  <a:pt x="62864" y="67944"/>
                </a:lnTo>
                <a:lnTo>
                  <a:pt x="70103" y="74548"/>
                </a:lnTo>
                <a:lnTo>
                  <a:pt x="89407" y="74548"/>
                </a:lnTo>
                <a:lnTo>
                  <a:pt x="96646" y="67944"/>
                </a:lnTo>
                <a:lnTo>
                  <a:pt x="96646" y="57022"/>
                </a:lnTo>
                <a:close/>
              </a:path>
              <a:path w="693420" h="495300">
                <a:moveTo>
                  <a:pt x="169163" y="57022"/>
                </a:moveTo>
                <a:lnTo>
                  <a:pt x="137667" y="57022"/>
                </a:lnTo>
                <a:lnTo>
                  <a:pt x="137667" y="67944"/>
                </a:lnTo>
                <a:lnTo>
                  <a:pt x="144906" y="74548"/>
                </a:lnTo>
                <a:lnTo>
                  <a:pt x="161924" y="74548"/>
                </a:lnTo>
                <a:lnTo>
                  <a:pt x="169163" y="67944"/>
                </a:lnTo>
                <a:lnTo>
                  <a:pt x="169163" y="57022"/>
                </a:lnTo>
                <a:close/>
              </a:path>
              <a:path w="693420" h="495300">
                <a:moveTo>
                  <a:pt x="243966" y="57022"/>
                </a:moveTo>
                <a:lnTo>
                  <a:pt x="210184" y="57022"/>
                </a:lnTo>
                <a:lnTo>
                  <a:pt x="210184" y="67944"/>
                </a:lnTo>
                <a:lnTo>
                  <a:pt x="217423" y="74548"/>
                </a:lnTo>
                <a:lnTo>
                  <a:pt x="236727" y="74548"/>
                </a:lnTo>
                <a:lnTo>
                  <a:pt x="243966" y="67944"/>
                </a:lnTo>
                <a:lnTo>
                  <a:pt x="243966" y="57022"/>
                </a:lnTo>
                <a:close/>
              </a:path>
              <a:path w="693420" h="495300">
                <a:moveTo>
                  <a:pt x="316483" y="57022"/>
                </a:moveTo>
                <a:lnTo>
                  <a:pt x="285114" y="57022"/>
                </a:lnTo>
                <a:lnTo>
                  <a:pt x="285114" y="67944"/>
                </a:lnTo>
                <a:lnTo>
                  <a:pt x="292353" y="74548"/>
                </a:lnTo>
                <a:lnTo>
                  <a:pt x="309244" y="74548"/>
                </a:lnTo>
                <a:lnTo>
                  <a:pt x="316483" y="67944"/>
                </a:lnTo>
                <a:lnTo>
                  <a:pt x="316483" y="57022"/>
                </a:lnTo>
                <a:close/>
              </a:path>
              <a:path w="693420" h="495300">
                <a:moveTo>
                  <a:pt x="161924" y="0"/>
                </a:moveTo>
                <a:lnTo>
                  <a:pt x="144906" y="0"/>
                </a:lnTo>
                <a:lnTo>
                  <a:pt x="137667" y="6603"/>
                </a:lnTo>
                <a:lnTo>
                  <a:pt x="137667" y="26288"/>
                </a:lnTo>
                <a:lnTo>
                  <a:pt x="169163" y="26288"/>
                </a:lnTo>
                <a:lnTo>
                  <a:pt x="169163" y="6603"/>
                </a:lnTo>
                <a:lnTo>
                  <a:pt x="161924" y="0"/>
                </a:lnTo>
                <a:close/>
              </a:path>
              <a:path w="693420" h="495300">
                <a:moveTo>
                  <a:pt x="236727" y="0"/>
                </a:moveTo>
                <a:lnTo>
                  <a:pt x="217423" y="0"/>
                </a:lnTo>
                <a:lnTo>
                  <a:pt x="210184" y="6603"/>
                </a:lnTo>
                <a:lnTo>
                  <a:pt x="210184" y="26288"/>
                </a:lnTo>
                <a:lnTo>
                  <a:pt x="243966" y="26288"/>
                </a:lnTo>
                <a:lnTo>
                  <a:pt x="243966" y="6603"/>
                </a:lnTo>
                <a:lnTo>
                  <a:pt x="236727" y="0"/>
                </a:lnTo>
                <a:close/>
              </a:path>
              <a:path w="693420" h="495300">
                <a:moveTo>
                  <a:pt x="309244" y="0"/>
                </a:moveTo>
                <a:lnTo>
                  <a:pt x="292353" y="0"/>
                </a:lnTo>
                <a:lnTo>
                  <a:pt x="285114" y="6603"/>
                </a:lnTo>
                <a:lnTo>
                  <a:pt x="285114" y="26288"/>
                </a:lnTo>
                <a:lnTo>
                  <a:pt x="316483" y="26288"/>
                </a:lnTo>
                <a:lnTo>
                  <a:pt x="316483" y="6603"/>
                </a:lnTo>
                <a:lnTo>
                  <a:pt x="309244" y="0"/>
                </a:lnTo>
                <a:close/>
              </a:path>
            </a:pathLst>
          </a:custGeom>
          <a:solidFill>
            <a:schemeClr val="accent1"/>
          </a:solidFill>
        </p:spPr>
        <p:txBody>
          <a:bodyPr wrap="square" lIns="0" tIns="0" rIns="0" bIns="0" rtlCol="0"/>
          <a:lstStyle/>
          <a:p>
            <a:endParaRPr/>
          </a:p>
        </p:txBody>
      </p:sp>
      <p:grpSp>
        <p:nvGrpSpPr>
          <p:cNvPr id="24" name="Group 23">
            <a:extLst>
              <a:ext uri="{FF2B5EF4-FFF2-40B4-BE49-F238E27FC236}">
                <a16:creationId xmlns:a16="http://schemas.microsoft.com/office/drawing/2014/main" id="{53EE642D-6D13-A23A-C708-F27F59E154F6}"/>
              </a:ext>
            </a:extLst>
          </p:cNvPr>
          <p:cNvGrpSpPr/>
          <p:nvPr/>
        </p:nvGrpSpPr>
        <p:grpSpPr>
          <a:xfrm>
            <a:off x="8265191" y="4822675"/>
            <a:ext cx="697231" cy="586399"/>
            <a:chOff x="8204650" y="4686103"/>
            <a:chExt cx="697231" cy="586399"/>
          </a:xfrm>
          <a:solidFill>
            <a:schemeClr val="accent1"/>
          </a:solidFill>
        </p:grpSpPr>
        <p:sp>
          <p:nvSpPr>
            <p:cNvPr id="16" name="object 16"/>
            <p:cNvSpPr/>
            <p:nvPr/>
          </p:nvSpPr>
          <p:spPr>
            <a:xfrm>
              <a:off x="8550599" y="4845782"/>
              <a:ext cx="351282" cy="426720"/>
            </a:xfrm>
            <a:custGeom>
              <a:avLst/>
              <a:gdLst/>
              <a:ahLst/>
              <a:cxnLst/>
              <a:rect l="l" t="t" r="r" b="b"/>
              <a:pathLst>
                <a:path w="292735" h="355600">
                  <a:moveTo>
                    <a:pt x="292608" y="153542"/>
                  </a:moveTo>
                  <a:lnTo>
                    <a:pt x="0" y="153542"/>
                  </a:lnTo>
                  <a:lnTo>
                    <a:pt x="0" y="295147"/>
                  </a:lnTo>
                  <a:lnTo>
                    <a:pt x="4683" y="318658"/>
                  </a:lnTo>
                  <a:lnTo>
                    <a:pt x="17367" y="337692"/>
                  </a:lnTo>
                  <a:lnTo>
                    <a:pt x="36004" y="350440"/>
                  </a:lnTo>
                  <a:lnTo>
                    <a:pt x="58547" y="355091"/>
                  </a:lnTo>
                  <a:lnTo>
                    <a:pt x="234061" y="355091"/>
                  </a:lnTo>
                  <a:lnTo>
                    <a:pt x="275240" y="337692"/>
                  </a:lnTo>
                  <a:lnTo>
                    <a:pt x="146304" y="309498"/>
                  </a:lnTo>
                  <a:lnTo>
                    <a:pt x="139122" y="307842"/>
                  </a:lnTo>
                  <a:lnTo>
                    <a:pt x="132857" y="303482"/>
                  </a:lnTo>
                  <a:lnTo>
                    <a:pt x="128426" y="297336"/>
                  </a:lnTo>
                  <a:lnTo>
                    <a:pt x="126746" y="290321"/>
                  </a:lnTo>
                  <a:lnTo>
                    <a:pt x="126746" y="259079"/>
                  </a:lnTo>
                  <a:lnTo>
                    <a:pt x="121410" y="253311"/>
                  </a:lnTo>
                  <a:lnTo>
                    <a:pt x="116728" y="246840"/>
                  </a:lnTo>
                  <a:lnTo>
                    <a:pt x="113405" y="239916"/>
                  </a:lnTo>
                  <a:lnTo>
                    <a:pt x="112141" y="232790"/>
                  </a:lnTo>
                  <a:lnTo>
                    <a:pt x="115085" y="219388"/>
                  </a:lnTo>
                  <a:lnTo>
                    <a:pt x="122840" y="208724"/>
                  </a:lnTo>
                  <a:lnTo>
                    <a:pt x="133786" y="201679"/>
                  </a:lnTo>
                  <a:lnTo>
                    <a:pt x="146304" y="199135"/>
                  </a:lnTo>
                  <a:lnTo>
                    <a:pt x="292608" y="199135"/>
                  </a:lnTo>
                  <a:lnTo>
                    <a:pt x="292608" y="153542"/>
                  </a:lnTo>
                  <a:close/>
                </a:path>
                <a:path w="292735" h="355600">
                  <a:moveTo>
                    <a:pt x="292608" y="199135"/>
                  </a:moveTo>
                  <a:lnTo>
                    <a:pt x="146304" y="199135"/>
                  </a:lnTo>
                  <a:lnTo>
                    <a:pt x="159893" y="201679"/>
                  </a:lnTo>
                  <a:lnTo>
                    <a:pt x="170719" y="208724"/>
                  </a:lnTo>
                  <a:lnTo>
                    <a:pt x="177879" y="219388"/>
                  </a:lnTo>
                  <a:lnTo>
                    <a:pt x="180467" y="232790"/>
                  </a:lnTo>
                  <a:lnTo>
                    <a:pt x="179542" y="239916"/>
                  </a:lnTo>
                  <a:lnTo>
                    <a:pt x="176784" y="246840"/>
                  </a:lnTo>
                  <a:lnTo>
                    <a:pt x="172215" y="253311"/>
                  </a:lnTo>
                  <a:lnTo>
                    <a:pt x="165862" y="259079"/>
                  </a:lnTo>
                  <a:lnTo>
                    <a:pt x="165862" y="290321"/>
                  </a:lnTo>
                  <a:lnTo>
                    <a:pt x="164520" y="297336"/>
                  </a:lnTo>
                  <a:lnTo>
                    <a:pt x="160655" y="303482"/>
                  </a:lnTo>
                  <a:lnTo>
                    <a:pt x="154503" y="307842"/>
                  </a:lnTo>
                  <a:lnTo>
                    <a:pt x="146304" y="309498"/>
                  </a:lnTo>
                  <a:lnTo>
                    <a:pt x="289749" y="309498"/>
                  </a:lnTo>
                  <a:lnTo>
                    <a:pt x="292608" y="295147"/>
                  </a:lnTo>
                  <a:lnTo>
                    <a:pt x="292608" y="199135"/>
                  </a:lnTo>
                  <a:close/>
                </a:path>
                <a:path w="292735" h="355600">
                  <a:moveTo>
                    <a:pt x="148717" y="0"/>
                  </a:moveTo>
                  <a:lnTo>
                    <a:pt x="102290" y="9267"/>
                  </a:lnTo>
                  <a:lnTo>
                    <a:pt x="64293" y="34512"/>
                  </a:lnTo>
                  <a:lnTo>
                    <a:pt x="38631" y="71901"/>
                  </a:lnTo>
                  <a:lnTo>
                    <a:pt x="29210" y="117601"/>
                  </a:lnTo>
                  <a:lnTo>
                    <a:pt x="29210" y="153542"/>
                  </a:lnTo>
                  <a:lnTo>
                    <a:pt x="73152" y="153542"/>
                  </a:lnTo>
                  <a:lnTo>
                    <a:pt x="73152" y="117601"/>
                  </a:lnTo>
                  <a:lnTo>
                    <a:pt x="79136" y="88774"/>
                  </a:lnTo>
                  <a:lnTo>
                    <a:pt x="95408" y="65103"/>
                  </a:lnTo>
                  <a:lnTo>
                    <a:pt x="119443" y="49075"/>
                  </a:lnTo>
                  <a:lnTo>
                    <a:pt x="148717" y="43179"/>
                  </a:lnTo>
                  <a:lnTo>
                    <a:pt x="239129" y="43179"/>
                  </a:lnTo>
                  <a:lnTo>
                    <a:pt x="233187" y="34512"/>
                  </a:lnTo>
                  <a:lnTo>
                    <a:pt x="195197" y="9267"/>
                  </a:lnTo>
                  <a:lnTo>
                    <a:pt x="148717" y="0"/>
                  </a:lnTo>
                  <a:close/>
                </a:path>
                <a:path w="292735" h="355600">
                  <a:moveTo>
                    <a:pt x="239129" y="43179"/>
                  </a:moveTo>
                  <a:lnTo>
                    <a:pt x="148717" y="43179"/>
                  </a:lnTo>
                  <a:lnTo>
                    <a:pt x="178044" y="49075"/>
                  </a:lnTo>
                  <a:lnTo>
                    <a:pt x="202072" y="65103"/>
                  </a:lnTo>
                  <a:lnTo>
                    <a:pt x="218314" y="88774"/>
                  </a:lnTo>
                  <a:lnTo>
                    <a:pt x="224282" y="117601"/>
                  </a:lnTo>
                  <a:lnTo>
                    <a:pt x="224282" y="153542"/>
                  </a:lnTo>
                  <a:lnTo>
                    <a:pt x="268224" y="153542"/>
                  </a:lnTo>
                  <a:lnTo>
                    <a:pt x="268224" y="117601"/>
                  </a:lnTo>
                  <a:lnTo>
                    <a:pt x="258820" y="71901"/>
                  </a:lnTo>
                  <a:lnTo>
                    <a:pt x="239129" y="43179"/>
                  </a:lnTo>
                  <a:close/>
                </a:path>
              </a:pathLst>
            </a:custGeom>
            <a:grpFill/>
          </p:spPr>
          <p:txBody>
            <a:bodyPr wrap="square" lIns="0" tIns="0" rIns="0" bIns="0" rtlCol="0"/>
            <a:lstStyle/>
            <a:p>
              <a:endParaRPr/>
            </a:p>
          </p:txBody>
        </p:sp>
        <p:sp>
          <p:nvSpPr>
            <p:cNvPr id="17" name="object 17"/>
            <p:cNvSpPr/>
            <p:nvPr/>
          </p:nvSpPr>
          <p:spPr>
            <a:xfrm>
              <a:off x="8204650" y="4686103"/>
              <a:ext cx="691896" cy="502920"/>
            </a:xfrm>
            <a:custGeom>
              <a:avLst/>
              <a:gdLst/>
              <a:ahLst/>
              <a:cxnLst/>
              <a:rect l="l" t="t" r="r" b="b"/>
              <a:pathLst>
                <a:path w="576579" h="419100">
                  <a:moveTo>
                    <a:pt x="495553" y="0"/>
                  </a:moveTo>
                  <a:lnTo>
                    <a:pt x="80517" y="0"/>
                  </a:lnTo>
                  <a:lnTo>
                    <a:pt x="49399" y="6326"/>
                  </a:lnTo>
                  <a:lnTo>
                    <a:pt x="23780" y="23653"/>
                  </a:lnTo>
                  <a:lnTo>
                    <a:pt x="6401" y="49506"/>
                  </a:lnTo>
                  <a:lnTo>
                    <a:pt x="0" y="81407"/>
                  </a:lnTo>
                  <a:lnTo>
                    <a:pt x="0" y="340106"/>
                  </a:lnTo>
                  <a:lnTo>
                    <a:pt x="6401" y="370611"/>
                  </a:lnTo>
                  <a:lnTo>
                    <a:pt x="23780" y="395747"/>
                  </a:lnTo>
                  <a:lnTo>
                    <a:pt x="49399" y="412811"/>
                  </a:lnTo>
                  <a:lnTo>
                    <a:pt x="80517" y="419100"/>
                  </a:lnTo>
                  <a:lnTo>
                    <a:pt x="261238" y="419100"/>
                  </a:lnTo>
                  <a:lnTo>
                    <a:pt x="261238" y="383159"/>
                  </a:lnTo>
                  <a:lnTo>
                    <a:pt x="80517" y="383159"/>
                  </a:lnTo>
                  <a:lnTo>
                    <a:pt x="63365" y="379789"/>
                  </a:lnTo>
                  <a:lnTo>
                    <a:pt x="49402" y="370586"/>
                  </a:lnTo>
                  <a:lnTo>
                    <a:pt x="40012" y="356905"/>
                  </a:lnTo>
                  <a:lnTo>
                    <a:pt x="36575" y="340106"/>
                  </a:lnTo>
                  <a:lnTo>
                    <a:pt x="36575" y="189230"/>
                  </a:lnTo>
                  <a:lnTo>
                    <a:pt x="310006" y="189230"/>
                  </a:lnTo>
                  <a:lnTo>
                    <a:pt x="332581" y="159781"/>
                  </a:lnTo>
                  <a:lnTo>
                    <a:pt x="362489" y="137096"/>
                  </a:lnTo>
                  <a:lnTo>
                    <a:pt x="397875" y="122507"/>
                  </a:lnTo>
                  <a:lnTo>
                    <a:pt x="436879" y="117348"/>
                  </a:lnTo>
                  <a:lnTo>
                    <a:pt x="576071" y="117348"/>
                  </a:lnTo>
                  <a:lnTo>
                    <a:pt x="576071" y="98171"/>
                  </a:lnTo>
                  <a:lnTo>
                    <a:pt x="36575" y="98171"/>
                  </a:lnTo>
                  <a:lnTo>
                    <a:pt x="36575" y="81407"/>
                  </a:lnTo>
                  <a:lnTo>
                    <a:pt x="40012" y="64607"/>
                  </a:lnTo>
                  <a:lnTo>
                    <a:pt x="49402" y="50927"/>
                  </a:lnTo>
                  <a:lnTo>
                    <a:pt x="63365" y="41723"/>
                  </a:lnTo>
                  <a:lnTo>
                    <a:pt x="80517" y="38354"/>
                  </a:lnTo>
                  <a:lnTo>
                    <a:pt x="562756" y="38354"/>
                  </a:lnTo>
                  <a:lnTo>
                    <a:pt x="553196" y="23653"/>
                  </a:lnTo>
                  <a:lnTo>
                    <a:pt x="527690" y="6326"/>
                  </a:lnTo>
                  <a:lnTo>
                    <a:pt x="495553" y="0"/>
                  </a:lnTo>
                  <a:close/>
                </a:path>
                <a:path w="576579" h="419100">
                  <a:moveTo>
                    <a:pt x="576071" y="117348"/>
                  </a:moveTo>
                  <a:lnTo>
                    <a:pt x="436879" y="117348"/>
                  </a:lnTo>
                  <a:lnTo>
                    <a:pt x="484024" y="124652"/>
                  </a:lnTo>
                  <a:lnTo>
                    <a:pt x="524763" y="145208"/>
                  </a:lnTo>
                  <a:lnTo>
                    <a:pt x="556359" y="176980"/>
                  </a:lnTo>
                  <a:lnTo>
                    <a:pt x="576071" y="217932"/>
                  </a:lnTo>
                  <a:lnTo>
                    <a:pt x="576071" y="117348"/>
                  </a:lnTo>
                  <a:close/>
                </a:path>
                <a:path w="576579" h="419100">
                  <a:moveTo>
                    <a:pt x="562756" y="38354"/>
                  </a:moveTo>
                  <a:lnTo>
                    <a:pt x="495553" y="38354"/>
                  </a:lnTo>
                  <a:lnTo>
                    <a:pt x="512706" y="41723"/>
                  </a:lnTo>
                  <a:lnTo>
                    <a:pt x="526669" y="50927"/>
                  </a:lnTo>
                  <a:lnTo>
                    <a:pt x="536059" y="64607"/>
                  </a:lnTo>
                  <a:lnTo>
                    <a:pt x="539496" y="81407"/>
                  </a:lnTo>
                  <a:lnTo>
                    <a:pt x="539496" y="98171"/>
                  </a:lnTo>
                  <a:lnTo>
                    <a:pt x="576071" y="98171"/>
                  </a:lnTo>
                  <a:lnTo>
                    <a:pt x="576071" y="81407"/>
                  </a:lnTo>
                  <a:lnTo>
                    <a:pt x="570009" y="49506"/>
                  </a:lnTo>
                  <a:lnTo>
                    <a:pt x="562756" y="38354"/>
                  </a:lnTo>
                  <a:close/>
                </a:path>
              </a:pathLst>
            </a:custGeom>
            <a:grpFill/>
          </p:spPr>
          <p:txBody>
            <a:bodyPr wrap="square" lIns="0" tIns="0" rIns="0" bIns="0" rtlCol="0"/>
            <a:lstStyle/>
            <a:p>
              <a:endParaRPr/>
            </a:p>
          </p:txBody>
        </p:sp>
        <p:sp>
          <p:nvSpPr>
            <p:cNvPr id="18" name="object 18"/>
            <p:cNvSpPr/>
            <p:nvPr/>
          </p:nvSpPr>
          <p:spPr>
            <a:xfrm>
              <a:off x="8352288" y="4826311"/>
              <a:ext cx="263652" cy="42672"/>
            </a:xfrm>
            <a:custGeom>
              <a:avLst/>
              <a:gdLst/>
              <a:ahLst/>
              <a:cxnLst/>
              <a:rect l="l" t="t" r="r" b="b"/>
              <a:pathLst>
                <a:path w="219710" h="35560">
                  <a:moveTo>
                    <a:pt x="219456" y="0"/>
                  </a:moveTo>
                  <a:lnTo>
                    <a:pt x="19558" y="0"/>
                  </a:lnTo>
                  <a:lnTo>
                    <a:pt x="12376" y="1613"/>
                  </a:lnTo>
                  <a:lnTo>
                    <a:pt x="6111" y="5857"/>
                  </a:lnTo>
                  <a:lnTo>
                    <a:pt x="1680" y="11840"/>
                  </a:lnTo>
                  <a:lnTo>
                    <a:pt x="0" y="18668"/>
                  </a:lnTo>
                  <a:lnTo>
                    <a:pt x="1680" y="25193"/>
                  </a:lnTo>
                  <a:lnTo>
                    <a:pt x="6111" y="30384"/>
                  </a:lnTo>
                  <a:lnTo>
                    <a:pt x="12376" y="33813"/>
                  </a:lnTo>
                  <a:lnTo>
                    <a:pt x="19558" y="35051"/>
                  </a:lnTo>
                  <a:lnTo>
                    <a:pt x="219456" y="35051"/>
                  </a:lnTo>
                  <a:lnTo>
                    <a:pt x="219456" y="0"/>
                  </a:lnTo>
                  <a:close/>
                </a:path>
              </a:pathLst>
            </a:custGeom>
            <a:grpFill/>
          </p:spPr>
          <p:txBody>
            <a:bodyPr wrap="square" lIns="0" tIns="0" rIns="0" bIns="0" rtlCol="0"/>
            <a:lstStyle/>
            <a:p>
              <a:endParaRPr/>
            </a:p>
          </p:txBody>
        </p:sp>
        <p:sp>
          <p:nvSpPr>
            <p:cNvPr id="19" name="object 19"/>
            <p:cNvSpPr/>
            <p:nvPr/>
          </p:nvSpPr>
          <p:spPr>
            <a:xfrm>
              <a:off x="8346934" y="5030528"/>
              <a:ext cx="173736" cy="42672"/>
            </a:xfrm>
            <a:custGeom>
              <a:avLst/>
              <a:gdLst/>
              <a:ahLst/>
              <a:cxnLst/>
              <a:rect l="l" t="t" r="r" b="b"/>
              <a:pathLst>
                <a:path w="144779" h="35560">
                  <a:moveTo>
                    <a:pt x="137414" y="0"/>
                  </a:moveTo>
                  <a:lnTo>
                    <a:pt x="19685" y="0"/>
                  </a:lnTo>
                  <a:lnTo>
                    <a:pt x="12430" y="1238"/>
                  </a:lnTo>
                  <a:lnTo>
                    <a:pt x="6127" y="4667"/>
                  </a:lnTo>
                  <a:lnTo>
                    <a:pt x="1682" y="9858"/>
                  </a:lnTo>
                  <a:lnTo>
                    <a:pt x="0" y="16383"/>
                  </a:lnTo>
                  <a:lnTo>
                    <a:pt x="1682" y="23211"/>
                  </a:lnTo>
                  <a:lnTo>
                    <a:pt x="6127" y="29194"/>
                  </a:lnTo>
                  <a:lnTo>
                    <a:pt x="12430" y="33438"/>
                  </a:lnTo>
                  <a:lnTo>
                    <a:pt x="19685" y="35052"/>
                  </a:lnTo>
                  <a:lnTo>
                    <a:pt x="137414" y="35052"/>
                  </a:lnTo>
                  <a:lnTo>
                    <a:pt x="144780" y="25654"/>
                  </a:lnTo>
                  <a:lnTo>
                    <a:pt x="144780" y="6985"/>
                  </a:lnTo>
                  <a:lnTo>
                    <a:pt x="137414" y="0"/>
                  </a:lnTo>
                  <a:close/>
                </a:path>
              </a:pathLst>
            </a:custGeom>
            <a:grpFill/>
          </p:spPr>
          <p:txBody>
            <a:bodyPr wrap="square" lIns="0" tIns="0" rIns="0" bIns="0" rtlCol="0"/>
            <a:lstStyle/>
            <a:p>
              <a:endParaRPr/>
            </a:p>
          </p:txBody>
        </p:sp>
      </p:grpSp>
      <p:sp>
        <p:nvSpPr>
          <p:cNvPr id="20" name="object 20"/>
          <p:cNvSpPr txBox="1"/>
          <p:nvPr/>
        </p:nvSpPr>
        <p:spPr>
          <a:xfrm>
            <a:off x="9298143" y="3636471"/>
            <a:ext cx="4336578" cy="579133"/>
          </a:xfrm>
          <a:prstGeom prst="rect">
            <a:avLst/>
          </a:prstGeom>
        </p:spPr>
        <p:txBody>
          <a:bodyPr vert="horz" wrap="square" lIns="0" tIns="15240" rIns="0" bIns="0" rtlCol="0">
            <a:spAutoFit/>
          </a:bodyPr>
          <a:lstStyle/>
          <a:p>
            <a:pPr marL="15240" marR="6096">
              <a:lnSpc>
                <a:spcPct val="120000"/>
              </a:lnSpc>
              <a:spcBef>
                <a:spcPts val="120"/>
              </a:spcBef>
              <a:buSzPct val="111111"/>
              <a:tabLst>
                <a:tab pos="222504" algn="l"/>
              </a:tabLst>
            </a:pPr>
            <a:r>
              <a:rPr lang="en-US" sz="1600" b="1" spc="-6" dirty="0">
                <a:solidFill>
                  <a:srgbClr val="464646"/>
                </a:solidFill>
                <a:latin typeface="Arial" panose="020B0604020202020204" pitchFamily="34" charset="0"/>
                <a:cs typeface="Arial" panose="020B0604020202020204" pitchFamily="34" charset="0"/>
              </a:rPr>
              <a:t>AmeriTrust</a:t>
            </a:r>
            <a:r>
              <a:rPr sz="1600" b="1" spc="-6" dirty="0">
                <a:solidFill>
                  <a:srgbClr val="464646"/>
                </a:solidFill>
                <a:latin typeface="Arial" panose="020B0604020202020204" pitchFamily="34" charset="0"/>
                <a:cs typeface="Arial" panose="020B0604020202020204" pitchFamily="34" charset="0"/>
              </a:rPr>
              <a:t>’s </a:t>
            </a:r>
            <a:r>
              <a:rPr sz="1600" b="1" dirty="0">
                <a:solidFill>
                  <a:srgbClr val="464646"/>
                </a:solidFill>
                <a:latin typeface="Arial" panose="020B0604020202020204" pitchFamily="34" charset="0"/>
                <a:cs typeface="Arial" panose="020B0604020202020204" pitchFamily="34" charset="0"/>
              </a:rPr>
              <a:t>portal</a:t>
            </a:r>
            <a:r>
              <a:rPr sz="1600" b="1" spc="-6" dirty="0">
                <a:solidFill>
                  <a:srgbClr val="464646"/>
                </a:solidFill>
                <a:latin typeface="Arial" panose="020B0604020202020204" pitchFamily="34" charset="0"/>
                <a:cs typeface="Arial" panose="020B0604020202020204" pitchFamily="34" charset="0"/>
              </a:rPr>
              <a:t> </a:t>
            </a:r>
            <a:r>
              <a:rPr sz="1600" b="1" dirty="0">
                <a:solidFill>
                  <a:srgbClr val="464646"/>
                </a:solidFill>
                <a:latin typeface="Arial" panose="020B0604020202020204" pitchFamily="34" charset="0"/>
                <a:cs typeface="Arial" panose="020B0604020202020204" pitchFamily="34" charset="0"/>
              </a:rPr>
              <a:t>automates the </a:t>
            </a:r>
            <a:r>
              <a:rPr sz="1600" b="1" spc="-6" dirty="0">
                <a:solidFill>
                  <a:srgbClr val="464646"/>
                </a:solidFill>
                <a:latin typeface="Arial" panose="020B0604020202020204" pitchFamily="34" charset="0"/>
                <a:cs typeface="Arial" panose="020B0604020202020204" pitchFamily="34" charset="0"/>
              </a:rPr>
              <a:t>entire lease</a:t>
            </a:r>
            <a:r>
              <a:rPr lang="en-CA" sz="1600" b="1" spc="-6" dirty="0">
                <a:solidFill>
                  <a:srgbClr val="464646"/>
                </a:solidFill>
                <a:latin typeface="Arial" panose="020B0604020202020204" pitchFamily="34" charset="0"/>
                <a:cs typeface="Arial" panose="020B0604020202020204" pitchFamily="34" charset="0"/>
              </a:rPr>
              <a:t> </a:t>
            </a:r>
            <a:r>
              <a:rPr sz="1600" b="1" spc="-6" dirty="0">
                <a:solidFill>
                  <a:srgbClr val="464646"/>
                </a:solidFill>
                <a:latin typeface="Arial" panose="020B0604020202020204" pitchFamily="34" charset="0"/>
                <a:cs typeface="Arial" panose="020B0604020202020204" pitchFamily="34" charset="0"/>
              </a:rPr>
              <a:t>originations process</a:t>
            </a:r>
            <a:r>
              <a:rPr lang="en-US" sz="1600" b="1" spc="-6" dirty="0">
                <a:solidFill>
                  <a:srgbClr val="464646"/>
                </a:solidFill>
                <a:latin typeface="Arial" panose="020B0604020202020204" pitchFamily="34" charset="0"/>
                <a:cs typeface="Arial" panose="020B0604020202020204" pitchFamily="34" charset="0"/>
              </a:rPr>
              <a:t>.</a:t>
            </a:r>
            <a:endParaRPr sz="1600" b="1" dirty="0">
              <a:latin typeface="Arial" panose="020B0604020202020204" pitchFamily="34" charset="0"/>
              <a:cs typeface="Arial" panose="020B0604020202020204" pitchFamily="34" charset="0"/>
            </a:endParaRPr>
          </a:p>
        </p:txBody>
      </p:sp>
      <p:sp>
        <p:nvSpPr>
          <p:cNvPr id="21" name="object 21"/>
          <p:cNvSpPr txBox="1"/>
          <p:nvPr/>
        </p:nvSpPr>
        <p:spPr>
          <a:xfrm>
            <a:off x="9298142" y="4679633"/>
            <a:ext cx="4458498" cy="872483"/>
          </a:xfrm>
          <a:prstGeom prst="rect">
            <a:avLst/>
          </a:prstGeom>
        </p:spPr>
        <p:txBody>
          <a:bodyPr vert="horz" wrap="square" lIns="0" tIns="15240" rIns="0" bIns="0" rtlCol="0">
            <a:spAutoFit/>
          </a:bodyPr>
          <a:lstStyle/>
          <a:p>
            <a:pPr marL="15240" marR="6096">
              <a:lnSpc>
                <a:spcPct val="120000"/>
              </a:lnSpc>
              <a:spcBef>
                <a:spcPts val="120"/>
              </a:spcBef>
              <a:buSzPct val="111111"/>
              <a:tabLst>
                <a:tab pos="222504" algn="l"/>
              </a:tabLst>
            </a:pPr>
            <a:r>
              <a:rPr lang="en-US" sz="1600" b="1" spc="-6" dirty="0">
                <a:solidFill>
                  <a:srgbClr val="464646"/>
                </a:solidFill>
                <a:latin typeface="Arial" panose="020B0604020202020204" pitchFamily="34" charset="0"/>
                <a:cs typeface="Arial" panose="020B0604020202020204" pitchFamily="34" charset="0"/>
              </a:rPr>
              <a:t>AmeriTrust</a:t>
            </a:r>
            <a:r>
              <a:rPr sz="1600" b="1" spc="-6" dirty="0">
                <a:solidFill>
                  <a:srgbClr val="464646"/>
                </a:solidFill>
                <a:latin typeface="Arial" panose="020B0604020202020204" pitchFamily="34" charset="0"/>
                <a:cs typeface="Arial" panose="020B0604020202020204" pitchFamily="34" charset="0"/>
              </a:rPr>
              <a:t>’s technology </a:t>
            </a:r>
            <a:r>
              <a:rPr sz="1600" b="1" spc="-12" dirty="0">
                <a:solidFill>
                  <a:srgbClr val="464646"/>
                </a:solidFill>
                <a:latin typeface="Arial" panose="020B0604020202020204" pitchFamily="34" charset="0"/>
                <a:cs typeface="Arial" panose="020B0604020202020204" pitchFamily="34" charset="0"/>
              </a:rPr>
              <a:t>performs </a:t>
            </a:r>
            <a:r>
              <a:rPr sz="1600" b="1" spc="-6" dirty="0">
                <a:solidFill>
                  <a:srgbClr val="464646"/>
                </a:solidFill>
                <a:latin typeface="Arial" panose="020B0604020202020204" pitchFamily="34" charset="0"/>
                <a:cs typeface="Arial" panose="020B0604020202020204" pitchFamily="34" charset="0"/>
              </a:rPr>
              <a:t>fraud </a:t>
            </a:r>
            <a:r>
              <a:rPr sz="1600" b="1" dirty="0">
                <a:solidFill>
                  <a:srgbClr val="464646"/>
                </a:solidFill>
                <a:latin typeface="Arial" panose="020B0604020202020204" pitchFamily="34" charset="0"/>
                <a:cs typeface="Arial" panose="020B0604020202020204" pitchFamily="34" charset="0"/>
              </a:rPr>
              <a:t>checks, </a:t>
            </a:r>
            <a:r>
              <a:rPr sz="1600" b="1" spc="-6" dirty="0">
                <a:solidFill>
                  <a:srgbClr val="464646"/>
                </a:solidFill>
                <a:latin typeface="Arial" panose="020B0604020202020204" pitchFamily="34" charset="0"/>
                <a:cs typeface="Arial" panose="020B0604020202020204" pitchFamily="34" charset="0"/>
              </a:rPr>
              <a:t>underwriting </a:t>
            </a:r>
            <a:r>
              <a:rPr sz="1600" b="1" dirty="0">
                <a:solidFill>
                  <a:srgbClr val="464646"/>
                </a:solidFill>
                <a:latin typeface="Arial" panose="020B0604020202020204" pitchFamily="34" charset="0"/>
                <a:cs typeface="Arial" panose="020B0604020202020204" pitchFamily="34" charset="0"/>
              </a:rPr>
              <a:t>checks, and </a:t>
            </a:r>
            <a:r>
              <a:rPr sz="1600" b="1" spc="-6" dirty="0">
                <a:solidFill>
                  <a:srgbClr val="464646"/>
                </a:solidFill>
                <a:latin typeface="Arial" panose="020B0604020202020204" pitchFamily="34" charset="0"/>
                <a:cs typeface="Arial" panose="020B0604020202020204" pitchFamily="34" charset="0"/>
              </a:rPr>
              <a:t>prepares for funding in</a:t>
            </a:r>
            <a:r>
              <a:rPr sz="1600" b="1" spc="-36" dirty="0">
                <a:solidFill>
                  <a:srgbClr val="464646"/>
                </a:solidFill>
                <a:latin typeface="Arial" panose="020B0604020202020204" pitchFamily="34" charset="0"/>
                <a:cs typeface="Arial" panose="020B0604020202020204" pitchFamily="34" charset="0"/>
              </a:rPr>
              <a:t> </a:t>
            </a:r>
            <a:r>
              <a:rPr sz="1600" b="1" spc="-6" dirty="0">
                <a:solidFill>
                  <a:srgbClr val="464646"/>
                </a:solidFill>
                <a:latin typeface="Arial" panose="020B0604020202020204" pitchFamily="34" charset="0"/>
                <a:cs typeface="Arial" panose="020B0604020202020204" pitchFamily="34" charset="0"/>
              </a:rPr>
              <a:t>minutes</a:t>
            </a:r>
            <a:r>
              <a:rPr lang="en-US" sz="1600" b="1" spc="-6" dirty="0">
                <a:solidFill>
                  <a:srgbClr val="464646"/>
                </a:solidFill>
                <a:latin typeface="Arial" panose="020B0604020202020204" pitchFamily="34" charset="0"/>
                <a:cs typeface="Arial" panose="020B0604020202020204" pitchFamily="34" charset="0"/>
              </a:rPr>
              <a:t>.</a:t>
            </a:r>
            <a:endParaRPr sz="1600" b="1" dirty="0">
              <a:latin typeface="Arial" panose="020B0604020202020204" pitchFamily="34" charset="0"/>
              <a:cs typeface="Arial" panose="020B0604020202020204" pitchFamily="34" charset="0"/>
            </a:endParaRPr>
          </a:p>
        </p:txBody>
      </p:sp>
      <p:sp>
        <p:nvSpPr>
          <p:cNvPr id="22" name="object 22"/>
          <p:cNvSpPr txBox="1"/>
          <p:nvPr/>
        </p:nvSpPr>
        <p:spPr>
          <a:xfrm>
            <a:off x="9298142" y="6016146"/>
            <a:ext cx="4458498" cy="874598"/>
          </a:xfrm>
          <a:prstGeom prst="rect">
            <a:avLst/>
          </a:prstGeom>
        </p:spPr>
        <p:txBody>
          <a:bodyPr vert="horz" wrap="square" lIns="0" tIns="15240" rIns="0" bIns="0" rtlCol="0">
            <a:spAutoFit/>
          </a:bodyPr>
          <a:lstStyle/>
          <a:p>
            <a:pPr marL="15240" marR="6096">
              <a:lnSpc>
                <a:spcPct val="120000"/>
              </a:lnSpc>
              <a:spcBef>
                <a:spcPts val="120"/>
              </a:spcBef>
              <a:buSzPct val="111111"/>
              <a:tabLst>
                <a:tab pos="222504" algn="l"/>
              </a:tabLst>
            </a:pPr>
            <a:r>
              <a:rPr sz="1600" b="1" spc="-6" dirty="0">
                <a:solidFill>
                  <a:srgbClr val="464646"/>
                </a:solidFill>
                <a:latin typeface="Arial" panose="020B0604020202020204" pitchFamily="34" charset="0"/>
                <a:cs typeface="Arial" panose="020B0604020202020204" pitchFamily="34" charset="0"/>
              </a:rPr>
              <a:t>The Company’s cloud-based </a:t>
            </a:r>
            <a:r>
              <a:rPr lang="en-US" sz="1600" b="1" spc="-6" dirty="0">
                <a:solidFill>
                  <a:srgbClr val="464646"/>
                </a:solidFill>
                <a:latin typeface="Arial" panose="020B0604020202020204" pitchFamily="34" charset="0"/>
                <a:cs typeface="Arial" panose="020B0604020202020204" pitchFamily="34" charset="0"/>
              </a:rPr>
              <a:t>servicing </a:t>
            </a:r>
            <a:r>
              <a:rPr sz="1600" b="1" spc="-6" dirty="0">
                <a:solidFill>
                  <a:srgbClr val="464646"/>
                </a:solidFill>
                <a:latin typeface="Arial" panose="020B0604020202020204" pitchFamily="34" charset="0"/>
                <a:cs typeface="Arial" panose="020B0604020202020204" pitchFamily="34" charset="0"/>
              </a:rPr>
              <a:t>platform</a:t>
            </a:r>
            <a:r>
              <a:rPr lang="en-US" sz="1600" b="1" spc="-6" dirty="0">
                <a:solidFill>
                  <a:srgbClr val="464646"/>
                </a:solidFill>
                <a:latin typeface="Arial" panose="020B0604020202020204" pitchFamily="34" charset="0"/>
                <a:cs typeface="Arial" panose="020B0604020202020204" pitchFamily="34" charset="0"/>
              </a:rPr>
              <a:t> (“AmeriTrust Serves”)</a:t>
            </a:r>
            <a:r>
              <a:rPr sz="1600" b="1" spc="-6" dirty="0">
                <a:solidFill>
                  <a:srgbClr val="464646"/>
                </a:solidFill>
                <a:latin typeface="Arial" panose="020B0604020202020204" pitchFamily="34" charset="0"/>
                <a:cs typeface="Arial" panose="020B0604020202020204" pitchFamily="34" charset="0"/>
              </a:rPr>
              <a:t> efficiently </a:t>
            </a:r>
            <a:r>
              <a:rPr sz="1600" b="1" dirty="0">
                <a:solidFill>
                  <a:srgbClr val="464646"/>
                </a:solidFill>
                <a:latin typeface="Arial" panose="020B0604020202020204" pitchFamily="34" charset="0"/>
                <a:cs typeface="Arial" panose="020B0604020202020204" pitchFamily="34" charset="0"/>
              </a:rPr>
              <a:t>tracks and </a:t>
            </a:r>
            <a:r>
              <a:rPr sz="1600" b="1" spc="-6" dirty="0">
                <a:solidFill>
                  <a:srgbClr val="464646"/>
                </a:solidFill>
                <a:latin typeface="Arial" panose="020B0604020202020204" pitchFamily="34" charset="0"/>
                <a:cs typeface="Arial" panose="020B0604020202020204" pitchFamily="34" charset="0"/>
              </a:rPr>
              <a:t>monitors </a:t>
            </a:r>
            <a:r>
              <a:rPr lang="en-US" sz="1600" b="1" spc="-6" dirty="0">
                <a:solidFill>
                  <a:srgbClr val="464646"/>
                </a:solidFill>
                <a:latin typeface="Arial" panose="020B0604020202020204" pitchFamily="34" charset="0"/>
                <a:cs typeface="Arial" panose="020B0604020202020204" pitchFamily="34" charset="0"/>
              </a:rPr>
              <a:t>AmeriTrust</a:t>
            </a:r>
            <a:r>
              <a:rPr sz="1600" b="1" spc="-6" dirty="0">
                <a:solidFill>
                  <a:srgbClr val="464646"/>
                </a:solidFill>
                <a:latin typeface="Arial" panose="020B0604020202020204" pitchFamily="34" charset="0"/>
                <a:cs typeface="Arial" panose="020B0604020202020204" pitchFamily="34" charset="0"/>
              </a:rPr>
              <a:t>’s</a:t>
            </a:r>
            <a:r>
              <a:rPr sz="1600" b="1" spc="-18" dirty="0">
                <a:solidFill>
                  <a:srgbClr val="464646"/>
                </a:solidFill>
                <a:latin typeface="Arial" panose="020B0604020202020204" pitchFamily="34" charset="0"/>
                <a:cs typeface="Arial" panose="020B0604020202020204" pitchFamily="34" charset="0"/>
              </a:rPr>
              <a:t> </a:t>
            </a:r>
            <a:r>
              <a:rPr sz="1600" b="1" spc="-6" dirty="0">
                <a:solidFill>
                  <a:srgbClr val="464646"/>
                </a:solidFill>
                <a:latin typeface="Arial" panose="020B0604020202020204" pitchFamily="34" charset="0"/>
                <a:cs typeface="Arial" panose="020B0604020202020204" pitchFamily="34" charset="0"/>
              </a:rPr>
              <a:t>portfolio</a:t>
            </a:r>
            <a:r>
              <a:rPr lang="en-US" sz="1600" b="1" spc="-6" dirty="0">
                <a:solidFill>
                  <a:srgbClr val="464646"/>
                </a:solidFill>
                <a:latin typeface="Arial" panose="020B0604020202020204" pitchFamily="34" charset="0"/>
                <a:cs typeface="Arial" panose="020B0604020202020204" pitchFamily="34" charset="0"/>
              </a:rPr>
              <a:t>.</a:t>
            </a:r>
            <a:endParaRPr sz="1600" b="1" dirty="0">
              <a:latin typeface="Arial" panose="020B0604020202020204" pitchFamily="34" charset="0"/>
              <a:cs typeface="Arial" panose="020B0604020202020204" pitchFamily="34" charset="0"/>
            </a:endParaRPr>
          </a:p>
        </p:txBody>
      </p:sp>
      <p:sp>
        <p:nvSpPr>
          <p:cNvPr id="3" name="object 5">
            <a:extLst>
              <a:ext uri="{FF2B5EF4-FFF2-40B4-BE49-F238E27FC236}">
                <a16:creationId xmlns:a16="http://schemas.microsoft.com/office/drawing/2014/main" id="{D09751C3-0021-F960-BC9B-7BD44A02B9DA}"/>
              </a:ext>
            </a:extLst>
          </p:cNvPr>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5" name="Footer Placeholder 2">
            <a:extLst>
              <a:ext uri="{FF2B5EF4-FFF2-40B4-BE49-F238E27FC236}">
                <a16:creationId xmlns:a16="http://schemas.microsoft.com/office/drawing/2014/main" id="{D183C799-897A-60DE-55DF-24048EE73FBE}"/>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8</a:t>
            </a:r>
          </a:p>
        </p:txBody>
      </p:sp>
      <p:pic>
        <p:nvPicPr>
          <p:cNvPr id="11" name="Picture 10">
            <a:extLst>
              <a:ext uri="{FF2B5EF4-FFF2-40B4-BE49-F238E27FC236}">
                <a16:creationId xmlns:a16="http://schemas.microsoft.com/office/drawing/2014/main" id="{8C41402B-817A-E710-C58B-5EFD0DD048CD}"/>
              </a:ext>
            </a:extLst>
          </p:cNvPr>
          <p:cNvPicPr>
            <a:picLocks noChangeAspect="1"/>
          </p:cNvPicPr>
          <p:nvPr/>
        </p:nvPicPr>
        <p:blipFill>
          <a:blip r:embed="rId3"/>
          <a:stretch>
            <a:fillRect/>
          </a:stretch>
        </p:blipFill>
        <p:spPr>
          <a:xfrm>
            <a:off x="12114165" y="282219"/>
            <a:ext cx="1866248" cy="513715"/>
          </a:xfrm>
          <a:prstGeom prst="rect">
            <a:avLst/>
          </a:prstGeom>
        </p:spPr>
      </p:pic>
      <p:sp>
        <p:nvSpPr>
          <p:cNvPr id="29" name="Footer Placeholder 2">
            <a:extLst>
              <a:ext uri="{FF2B5EF4-FFF2-40B4-BE49-F238E27FC236}">
                <a16:creationId xmlns:a16="http://schemas.microsoft.com/office/drawing/2014/main" id="{2CD58D79-80A5-88F2-499F-1289619DC22B}"/>
              </a:ext>
            </a:extLst>
          </p:cNvPr>
          <p:cNvSpPr txBox="1">
            <a:spLocks/>
          </p:cNvSpPr>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endParaRPr lang="en-US" b="0" spc="-10" dirty="0">
              <a:solidFill>
                <a:schemeClr val="bg1">
                  <a:lumMod val="75000"/>
                </a:schemeClr>
              </a:solidFill>
            </a:endParaRPr>
          </a:p>
        </p:txBody>
      </p:sp>
      <p:pic>
        <p:nvPicPr>
          <p:cNvPr id="32" name="Graphic 31" descr="Gears with solid fill">
            <a:extLst>
              <a:ext uri="{FF2B5EF4-FFF2-40B4-BE49-F238E27FC236}">
                <a16:creationId xmlns:a16="http://schemas.microsoft.com/office/drawing/2014/main" id="{0BAF775D-5C36-1BA1-3661-C2ABF44DA91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3370" y="5970919"/>
            <a:ext cx="975539" cy="9755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813053" y="1104138"/>
            <a:ext cx="13167360" cy="0"/>
          </a:xfrm>
          <a:custGeom>
            <a:avLst/>
            <a:gdLst/>
            <a:ahLst/>
            <a:cxnLst/>
            <a:rect l="l" t="t" r="r" b="b"/>
            <a:pathLst>
              <a:path w="13167360">
                <a:moveTo>
                  <a:pt x="0" y="0"/>
                </a:moveTo>
                <a:lnTo>
                  <a:pt x="13167360" y="0"/>
                </a:lnTo>
              </a:path>
            </a:pathLst>
          </a:custGeom>
          <a:ln w="22225">
            <a:solidFill>
              <a:srgbClr val="556074"/>
            </a:solidFill>
          </a:ln>
        </p:spPr>
        <p:txBody>
          <a:bodyPr wrap="square" lIns="0" tIns="0" rIns="0" bIns="0" rtlCol="0"/>
          <a:lstStyle/>
          <a:p>
            <a:endParaRPr/>
          </a:p>
        </p:txBody>
      </p:sp>
      <p:sp>
        <p:nvSpPr>
          <p:cNvPr id="3" name="Footer Placeholder 2">
            <a:extLst>
              <a:ext uri="{FF2B5EF4-FFF2-40B4-BE49-F238E27FC236}">
                <a16:creationId xmlns:a16="http://schemas.microsoft.com/office/drawing/2014/main" id="{7074FE4B-60FF-D38A-EFAC-17A21F2B9626}"/>
              </a:ext>
            </a:extLst>
          </p:cNvPr>
          <p:cNvSpPr>
            <a:spLocks noGrp="1"/>
          </p:cNvSpPr>
          <p:nvPr>
            <p:ph type="ftr" sz="quarter" idx="4294967295"/>
          </p:nvPr>
        </p:nvSpPr>
        <p:spPr>
          <a:xfrm>
            <a:off x="13044678" y="7759506"/>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nSpc>
                <a:spcPts val="1425"/>
              </a:lnSpc>
            </a:pPr>
            <a:r>
              <a:rPr lang="en-US" b="0" spc="-10">
                <a:solidFill>
                  <a:schemeClr val="bg1">
                    <a:lumMod val="75000"/>
                  </a:schemeClr>
                </a:solidFill>
              </a:rPr>
              <a:t>Confidential</a:t>
            </a:r>
          </a:p>
        </p:txBody>
      </p:sp>
      <p:sp>
        <p:nvSpPr>
          <p:cNvPr id="9" name="object 2">
            <a:extLst>
              <a:ext uri="{FF2B5EF4-FFF2-40B4-BE49-F238E27FC236}">
                <a16:creationId xmlns:a16="http://schemas.microsoft.com/office/drawing/2014/main" id="{14367C13-980A-777E-79E0-8075A8CC1A50}"/>
              </a:ext>
            </a:extLst>
          </p:cNvPr>
          <p:cNvSpPr txBox="1">
            <a:spLocks/>
          </p:cNvSpPr>
          <p:nvPr/>
        </p:nvSpPr>
        <p:spPr>
          <a:xfrm>
            <a:off x="749998" y="542685"/>
            <a:ext cx="6682359" cy="513715"/>
          </a:xfrm>
          <a:prstGeom prst="rect">
            <a:avLst/>
          </a:prstGeom>
        </p:spPr>
        <p:txBody>
          <a:bodyPr vert="horz" wrap="square" lIns="0" tIns="12700" rIns="0" bIns="0" rtlCol="0">
            <a:spAutoFit/>
          </a:bodyPr>
          <a:lstStyle>
            <a:lvl1pPr>
              <a:defRPr sz="3200" b="1" i="0">
                <a:solidFill>
                  <a:srgbClr val="204471"/>
                </a:solidFill>
                <a:latin typeface="Arial"/>
                <a:ea typeface="+mj-ea"/>
                <a:cs typeface="Arial"/>
              </a:defRPr>
            </a:lvl1pPr>
          </a:lstStyle>
          <a:p>
            <a:pPr marL="12700">
              <a:spcBef>
                <a:spcPts val="100"/>
              </a:spcBef>
            </a:pPr>
            <a:r>
              <a:rPr lang="en-CA" spc="-30" dirty="0"/>
              <a:t>Why</a:t>
            </a:r>
            <a:r>
              <a:rPr lang="en-CA" dirty="0">
                <a:solidFill>
                  <a:schemeClr val="tx2">
                    <a:lumMod val="60000"/>
                    <a:lumOff val="40000"/>
                  </a:schemeClr>
                </a:solidFill>
              </a:rPr>
              <a:t> </a:t>
            </a:r>
            <a:r>
              <a:rPr lang="en-CA" spc="-30" dirty="0"/>
              <a:t>AmeriTrust</a:t>
            </a:r>
            <a:r>
              <a:rPr lang="en-CA" dirty="0"/>
              <a:t> </a:t>
            </a:r>
            <a:endParaRPr lang="en-CA" spc="-10" dirty="0"/>
          </a:p>
        </p:txBody>
      </p:sp>
      <p:sp>
        <p:nvSpPr>
          <p:cNvPr id="6" name="Footer Placeholder 2">
            <a:extLst>
              <a:ext uri="{FF2B5EF4-FFF2-40B4-BE49-F238E27FC236}">
                <a16:creationId xmlns:a16="http://schemas.microsoft.com/office/drawing/2014/main" id="{8654DB8E-4575-4DE2-BED5-280E17CC82FC}"/>
              </a:ext>
            </a:extLst>
          </p:cNvPr>
          <p:cNvSpPr txBox="1">
            <a:spLocks/>
          </p:cNvSpPr>
          <p:nvPr/>
        </p:nvSpPr>
        <p:spPr>
          <a:xfrm>
            <a:off x="13314644" y="7767845"/>
            <a:ext cx="905509" cy="179536"/>
          </a:xfrm>
          <a:prstGeom prst="rect">
            <a:avLst/>
          </a:prstGeom>
        </p:spPr>
        <p:txBody>
          <a:bodyPr wrap="square" lIns="0" tIns="0" rIns="0" bIns="0">
            <a:spAutoFit/>
          </a:bodyPr>
          <a:lstStyle>
            <a:defPPr>
              <a:defRPr kern="0"/>
            </a:defPPr>
            <a:lvl1pPr>
              <a:defRPr sz="1200" b="1" i="1">
                <a:solidFill>
                  <a:srgbClr val="204471"/>
                </a:solidFill>
                <a:latin typeface="Arial"/>
                <a:cs typeface="Arial"/>
              </a:defRPr>
            </a:lvl1pPr>
          </a:lstStyle>
          <a:p>
            <a:pPr marL="12700" algn="r">
              <a:lnSpc>
                <a:spcPts val="1425"/>
              </a:lnSpc>
            </a:pPr>
            <a:r>
              <a:rPr lang="en-US" b="0" i="0" spc="-10" dirty="0">
                <a:solidFill>
                  <a:schemeClr val="bg1">
                    <a:lumMod val="75000"/>
                  </a:schemeClr>
                </a:solidFill>
              </a:rPr>
              <a:t>9</a:t>
            </a:r>
          </a:p>
        </p:txBody>
      </p:sp>
      <p:pic>
        <p:nvPicPr>
          <p:cNvPr id="4" name="Picture 3">
            <a:extLst>
              <a:ext uri="{FF2B5EF4-FFF2-40B4-BE49-F238E27FC236}">
                <a16:creationId xmlns:a16="http://schemas.microsoft.com/office/drawing/2014/main" id="{0D741B7B-1E65-98CD-7FC0-0DB329A5F89B}"/>
              </a:ext>
            </a:extLst>
          </p:cNvPr>
          <p:cNvPicPr>
            <a:picLocks noChangeAspect="1"/>
          </p:cNvPicPr>
          <p:nvPr/>
        </p:nvPicPr>
        <p:blipFill>
          <a:blip r:embed="rId3"/>
          <a:stretch>
            <a:fillRect/>
          </a:stretch>
        </p:blipFill>
        <p:spPr>
          <a:xfrm>
            <a:off x="12114165" y="282219"/>
            <a:ext cx="1866248" cy="513715"/>
          </a:xfrm>
          <a:prstGeom prst="rect">
            <a:avLst/>
          </a:prstGeom>
        </p:spPr>
      </p:pic>
      <p:sp>
        <p:nvSpPr>
          <p:cNvPr id="7" name="TextBox 6">
            <a:extLst>
              <a:ext uri="{FF2B5EF4-FFF2-40B4-BE49-F238E27FC236}">
                <a16:creationId xmlns:a16="http://schemas.microsoft.com/office/drawing/2014/main" id="{00493E3C-3B5B-5941-A4A3-4439F85C8EF7}"/>
              </a:ext>
            </a:extLst>
          </p:cNvPr>
          <p:cNvSpPr txBox="1"/>
          <p:nvPr/>
        </p:nvSpPr>
        <p:spPr>
          <a:xfrm>
            <a:off x="749998" y="1175867"/>
            <a:ext cx="11446295" cy="338554"/>
          </a:xfrm>
          <a:prstGeom prst="rect">
            <a:avLst/>
          </a:prstGeom>
          <a:noFill/>
        </p:spPr>
        <p:txBody>
          <a:bodyPr wrap="square" rtlCol="0">
            <a:spAutoFit/>
          </a:bodyPr>
          <a:lstStyle/>
          <a:p>
            <a:pPr marL="12700" marR="629285" algn="l">
              <a:lnSpc>
                <a:spcPct val="100000"/>
              </a:lnSpc>
              <a:spcBef>
                <a:spcPts val="1800"/>
              </a:spcBef>
              <a:buSzPct val="93750"/>
              <a:tabLst>
                <a:tab pos="299085" algn="l"/>
              </a:tabLst>
            </a:pPr>
            <a:r>
              <a:rPr lang="en-CA" sz="1600" dirty="0">
                <a:latin typeface="Arial"/>
                <a:cs typeface="Arial"/>
              </a:rPr>
              <a:t>Proprietary technology-driven Dealer finance solution focused on new and used vehicle leasing.</a:t>
            </a:r>
            <a:endParaRPr lang="en-US" sz="1600" dirty="0">
              <a:latin typeface="Arial"/>
              <a:cs typeface="Arial"/>
            </a:endParaRPr>
          </a:p>
        </p:txBody>
      </p:sp>
      <p:graphicFrame>
        <p:nvGraphicFramePr>
          <p:cNvPr id="8" name="Diagram 7">
            <a:extLst>
              <a:ext uri="{FF2B5EF4-FFF2-40B4-BE49-F238E27FC236}">
                <a16:creationId xmlns:a16="http://schemas.microsoft.com/office/drawing/2014/main" id="{636985A1-339E-AA40-DD2F-51808E72BE9F}"/>
              </a:ext>
            </a:extLst>
          </p:cNvPr>
          <p:cNvGraphicFramePr/>
          <p:nvPr>
            <p:extLst>
              <p:ext uri="{D42A27DB-BD31-4B8C-83A1-F6EECF244321}">
                <p14:modId xmlns:p14="http://schemas.microsoft.com/office/powerpoint/2010/main" val="2260079037"/>
              </p:ext>
            </p:extLst>
          </p:nvPr>
        </p:nvGraphicFramePr>
        <p:xfrm>
          <a:off x="1444339" y="1801312"/>
          <a:ext cx="5602770" cy="52610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 name="Diagram 9">
            <a:extLst>
              <a:ext uri="{FF2B5EF4-FFF2-40B4-BE49-F238E27FC236}">
                <a16:creationId xmlns:a16="http://schemas.microsoft.com/office/drawing/2014/main" id="{0A08269F-1044-A6DB-857C-D4F1B39328DB}"/>
              </a:ext>
            </a:extLst>
          </p:cNvPr>
          <p:cNvGraphicFramePr/>
          <p:nvPr>
            <p:extLst>
              <p:ext uri="{D42A27DB-BD31-4B8C-83A1-F6EECF244321}">
                <p14:modId xmlns:p14="http://schemas.microsoft.com/office/powerpoint/2010/main" val="2037780376"/>
              </p:ext>
            </p:extLst>
          </p:nvPr>
        </p:nvGraphicFramePr>
        <p:xfrm>
          <a:off x="7583291" y="1586149"/>
          <a:ext cx="5602770" cy="483690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2029125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80c79a2-28af-4837-84e3-388598ceee94}" enabled="1" method="Standard" siteId="{c688be66-d927-4efc-9722-488e83284929}" removed="0"/>
</clbl:labelList>
</file>

<file path=docProps/app.xml><?xml version="1.0" encoding="utf-8"?>
<Properties xmlns="http://schemas.openxmlformats.org/officeDocument/2006/extended-properties" xmlns:vt="http://schemas.openxmlformats.org/officeDocument/2006/docPropsVTypes">
  <Template/>
  <TotalTime>23542</TotalTime>
  <Words>3748</Words>
  <Application>Microsoft Office PowerPoint</Application>
  <PresentationFormat>Custom</PresentationFormat>
  <Paragraphs>406</Paragraphs>
  <Slides>17</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Arial</vt:lpstr>
      <vt:lpstr>Calibri</vt:lpstr>
      <vt:lpstr>Courier New</vt:lpstr>
      <vt:lpstr>Lucida Sans</vt:lpstr>
      <vt:lpstr>Times New Roman</vt:lpstr>
      <vt:lpstr>Wingdings</vt:lpstr>
      <vt:lpstr>Office Theme</vt:lpstr>
      <vt:lpstr>PowerPoint Presentation</vt:lpstr>
      <vt:lpstr>Forward Looking Statements</vt:lpstr>
      <vt:lpstr>Investor Snapshot</vt:lpstr>
      <vt:lpstr>Executive Summary</vt:lpstr>
      <vt:lpstr>Q2 2026 Financial and Operational Performance</vt:lpstr>
      <vt:lpstr>Q2 2026 Financial and Operational Performance - continued</vt:lpstr>
      <vt:lpstr>Veteran Management Team</vt:lpstr>
      <vt:lpstr>AmeriTrust Overview</vt:lpstr>
      <vt:lpstr>PowerPoint Presentation</vt:lpstr>
      <vt:lpstr>Dealer Expansion </vt:lpstr>
      <vt:lpstr>Market - 2025</vt:lpstr>
      <vt:lpstr>Used Car Leasing is an Affordability Solution</vt:lpstr>
      <vt:lpstr>Competitive Landscape</vt:lpstr>
      <vt:lpstr>Leasing is Attractive to Consumers, Dealer &amp; Lenders</vt:lpstr>
      <vt:lpstr>AmeriTrust’s Key Solutions / Revenue Streams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Chang, Jesse</dc:creator>
  <cp:lastModifiedBy>Richard Goldman</cp:lastModifiedBy>
  <cp:revision>47</cp:revision>
  <dcterms:created xsi:type="dcterms:W3CDTF">2024-04-20T22:28:16Z</dcterms:created>
  <dcterms:modified xsi:type="dcterms:W3CDTF">2026-08-20T18:45:38Z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2023-11-13T00:00:00Z</vt:filetime>
  </property>
  <property fmtid="{D5CDD505-2E9C-101B-9397-08002B2CF9AE}" pid="3" name="Creator">
    <vt:lpwstr>Microsoft® PowerPoint® for Microsoft 365</vt:lpwstr>
  </property>
  <property fmtid="{D5CDD505-2E9C-101B-9397-08002B2CF9AE}" pid="4" name="LastSaved">
    <vt:filetime>2024-04-20T00:00:00Z</vt:filetime>
  </property>
  <property fmtid="{D5CDD505-2E9C-101B-9397-08002B2CF9AE}" pid="5" name="Producer">
    <vt:lpwstr>Microsoft® PowerPoint® for Microsoft 365</vt:lpwstr>
  </property>
</Properties>
</file>